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93" r:id="rId2"/>
    <p:sldId id="294" r:id="rId3"/>
    <p:sldId id="295" r:id="rId4"/>
    <p:sldId id="270" r:id="rId5"/>
    <p:sldId id="271" r:id="rId6"/>
    <p:sldId id="272" r:id="rId7"/>
    <p:sldId id="273" r:id="rId8"/>
    <p:sldId id="274" r:id="rId9"/>
    <p:sldId id="275" r:id="rId10"/>
    <p:sldId id="276" r:id="rId11"/>
    <p:sldId id="277" r:id="rId12"/>
    <p:sldId id="297" r:id="rId13"/>
    <p:sldId id="278" r:id="rId14"/>
    <p:sldId id="298" r:id="rId15"/>
    <p:sldId id="279" r:id="rId16"/>
    <p:sldId id="299" r:id="rId17"/>
    <p:sldId id="280" r:id="rId18"/>
    <p:sldId id="300" r:id="rId19"/>
    <p:sldId id="281" r:id="rId20"/>
    <p:sldId id="301" r:id="rId21"/>
    <p:sldId id="282" r:id="rId22"/>
    <p:sldId id="302" r:id="rId23"/>
    <p:sldId id="283" r:id="rId24"/>
    <p:sldId id="284" r:id="rId25"/>
    <p:sldId id="285" r:id="rId26"/>
    <p:sldId id="286" r:id="rId27"/>
    <p:sldId id="287" r:id="rId28"/>
    <p:sldId id="288" r:id="rId29"/>
    <p:sldId id="289" r:id="rId30"/>
    <p:sldId id="290" r:id="rId31"/>
    <p:sldId id="291" r:id="rId32"/>
    <p:sldId id="292" r:id="rId33"/>
    <p:sldId id="296"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94660"/>
  </p:normalViewPr>
  <p:slideViewPr>
    <p:cSldViewPr snapToGrid="0">
      <p:cViewPr varScale="1">
        <p:scale>
          <a:sx n="83" d="100"/>
          <a:sy n="83" d="100"/>
        </p:scale>
        <p:origin x="125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B66BC-A30A-4929-AB4F-946DACFFB6AB}" type="datetimeFigureOut">
              <a:rPr lang="tr-TR" smtClean="0"/>
              <a:t>24.11.2017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618F9-A3CC-4A41-8C56-A8C49B20EA75}" type="slidenum">
              <a:rPr lang="tr-TR" smtClean="0"/>
              <a:t>‹#›</a:t>
            </a:fld>
            <a:endParaRPr lang="tr-TR"/>
          </a:p>
        </p:txBody>
      </p:sp>
    </p:spTree>
    <p:extLst>
      <p:ext uri="{BB962C8B-B14F-4D97-AF65-F5344CB8AC3E}">
        <p14:creationId xmlns:p14="http://schemas.microsoft.com/office/powerpoint/2010/main" val="3515030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67519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7728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55890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5068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69679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16221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7198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94160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98543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99168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45646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91561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00950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02662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51487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672010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661971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38230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696463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648717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793464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7682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610807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45828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20673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9621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06523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64791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21516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0546407-720E-4B22-8D96-F8E6CBC083CB}"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389477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0546407-720E-4B22-8D96-F8E6CBC083CB}"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119466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0546407-720E-4B22-8D96-F8E6CBC083CB}"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231014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0546407-720E-4B22-8D96-F8E6CBC083CB}"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1029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0546407-720E-4B22-8D96-F8E6CBC083CB}"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206983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0546407-720E-4B22-8D96-F8E6CBC083CB}"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196528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0546407-720E-4B22-8D96-F8E6CBC083CB}" type="datetimeFigureOut">
              <a:rPr lang="tr-TR" smtClean="0"/>
              <a:t>24.11.2017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372445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0546407-720E-4B22-8D96-F8E6CBC083CB}" type="datetimeFigureOut">
              <a:rPr lang="tr-TR" smtClean="0"/>
              <a:t>24.11.2017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3641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6407-720E-4B22-8D96-F8E6CBC083CB}" type="datetimeFigureOut">
              <a:rPr lang="tr-TR" smtClean="0"/>
              <a:t>24.11.2017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180900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0546407-720E-4B22-8D96-F8E6CBC083CB}"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128424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0546407-720E-4B22-8D96-F8E6CBC083CB}"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4F1F91-4E0A-48B4-AD04-57CEC597C60E}" type="slidenum">
              <a:rPr lang="tr-TR" smtClean="0"/>
              <a:t>‹#›</a:t>
            </a:fld>
            <a:endParaRPr lang="tr-TR"/>
          </a:p>
        </p:txBody>
      </p:sp>
    </p:spTree>
    <p:extLst>
      <p:ext uri="{BB962C8B-B14F-4D97-AF65-F5344CB8AC3E}">
        <p14:creationId xmlns:p14="http://schemas.microsoft.com/office/powerpoint/2010/main" val="143126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6407-720E-4B22-8D96-F8E6CBC083CB}" type="datetimeFigureOut">
              <a:rPr lang="tr-TR" smtClean="0"/>
              <a:t>24.11.2017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F1F91-4E0A-48B4-AD04-57CEC597C60E}" type="slidenum">
              <a:rPr lang="tr-TR" smtClean="0"/>
              <a:t>‹#›</a:t>
            </a:fld>
            <a:endParaRPr lang="tr-TR"/>
          </a:p>
        </p:txBody>
      </p:sp>
    </p:spTree>
    <p:extLst>
      <p:ext uri="{BB962C8B-B14F-4D97-AF65-F5344CB8AC3E}">
        <p14:creationId xmlns:p14="http://schemas.microsoft.com/office/powerpoint/2010/main" val="638076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1.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3.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4.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6.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7.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8.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9.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0.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1.xml"/><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3.xml"/><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4.xml"/><Relationship Id="rId5" Type="http://schemas.openxmlformats.org/officeDocument/2006/relationships/image" Target="../media/image7.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25.xml"/><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26.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27.xml"/><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7.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tags" Target="../tags/tag29.xml"/><Relationship Id="rId5" Type="http://schemas.openxmlformats.org/officeDocument/2006/relationships/image" Target="../media/image7.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3059" y="179972"/>
            <a:ext cx="4697881" cy="3320609"/>
          </a:xfrm>
          <a:prstGeom prst="rect">
            <a:avLst/>
          </a:prstGeom>
        </p:spPr>
      </p:pic>
    </p:spTree>
    <p:extLst>
      <p:ext uri="{BB962C8B-B14F-4D97-AF65-F5344CB8AC3E}">
        <p14:creationId xmlns:p14="http://schemas.microsoft.com/office/powerpoint/2010/main" val="1572889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1 Başlık"/>
          <p:cNvSpPr txBox="1">
            <a:spLocks/>
          </p:cNvSpPr>
          <p:nvPr/>
        </p:nvSpPr>
        <p:spPr>
          <a:xfrm>
            <a:off x="424832" y="2103238"/>
            <a:ext cx="8296360" cy="787136"/>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n-NO" altLang="tr-TR" sz="2100" b="1" u="sng" dirty="0">
                <a:latin typeface="Tahoma" panose="020B0604030504040204" pitchFamily="34" charset="0"/>
                <a:ea typeface="Tahoma" panose="020B0604030504040204" pitchFamily="34" charset="0"/>
                <a:cs typeface="Tahoma" panose="020B0604030504040204" pitchFamily="34" charset="0"/>
              </a:rPr>
              <a:t>5. ADIM: Kapanış Programı ve</a:t>
            </a:r>
            <a:r>
              <a:rPr lang="tr-TR" altLang="tr-TR" sz="2100" b="1" u="sng" dirty="0">
                <a:latin typeface="Tahoma" panose="020B0604030504040204" pitchFamily="34" charset="0"/>
                <a:ea typeface="Tahoma" panose="020B0604030504040204" pitchFamily="34" charset="0"/>
                <a:cs typeface="Tahoma" panose="020B0604030504040204" pitchFamily="34" charset="0"/>
              </a:rPr>
              <a:t>  </a:t>
            </a:r>
            <a:r>
              <a:rPr lang="nn-NO" altLang="tr-TR" sz="2100" b="1" u="sng" dirty="0">
                <a:solidFill>
                  <a:srgbClr val="FF0000"/>
                </a:solidFill>
                <a:latin typeface="Tahoma" panose="020B0604030504040204" pitchFamily="34" charset="0"/>
                <a:ea typeface="Tahoma" panose="020B0604030504040204" pitchFamily="34" charset="0"/>
                <a:cs typeface="Tahoma" panose="020B0604030504040204" pitchFamily="34" charset="0"/>
              </a:rPr>
              <a:t>1. Uşak Bilim ve Eğitim Fuarı</a:t>
            </a:r>
            <a:endParaRPr lang="tr-TR" altLang="tr-TR" sz="21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0" name="2 İçerik Yer Tutucusu"/>
          <p:cNvSpPr txBox="1">
            <a:spLocks/>
          </p:cNvSpPr>
          <p:nvPr/>
        </p:nvSpPr>
        <p:spPr>
          <a:xfrm>
            <a:off x="342900" y="3156238"/>
            <a:ext cx="8728364" cy="1846985"/>
          </a:xfrm>
          <a:prstGeom prst="rect">
            <a:avLst/>
          </a:prstGeom>
        </p:spPr>
        <p:txBody>
          <a:bodyPr vert="horz" lIns="68580" tIns="34290" rIns="68580" bIns="3429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tr-TR" altLang="tr-TR" sz="2100" dirty="0">
                <a:latin typeface="Tahoma" panose="020B0604030504040204" pitchFamily="34" charset="0"/>
                <a:ea typeface="Tahoma" panose="020B0604030504040204" pitchFamily="34" charset="0"/>
                <a:cs typeface="Tahoma" panose="020B0604030504040204" pitchFamily="34" charset="0"/>
              </a:rPr>
              <a:t>Öğretmenlerimiz ve yöneticilerimiz hazırladıkları projeleri yıl sonunda düzenlenecek olan eğitim fuarında sunma şansı elde edecektir. Bu amaçla proje kapsamında geliştirilen görsel materyaller ya da posterlerin gösterimi için her okulumuza birer stant verilecektir. </a:t>
            </a:r>
            <a:endParaRPr lang="tr-TR" altLang="tr-TR" sz="1800"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4" name="Düz Bağlayıcı 13"/>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2551154970"/>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Rectangle 3"/>
          <p:cNvSpPr txBox="1">
            <a:spLocks/>
          </p:cNvSpPr>
          <p:nvPr/>
        </p:nvSpPr>
        <p:spPr>
          <a:xfrm>
            <a:off x="342900" y="2156275"/>
            <a:ext cx="8338705" cy="329559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tr-TR" altLang="tr-TR" sz="2100" dirty="0">
              <a:latin typeface="Comic Sans MS" pitchFamily="66" charset="0"/>
            </a:endParaRPr>
          </a:p>
        </p:txBody>
      </p:sp>
      <p:sp>
        <p:nvSpPr>
          <p:cNvPr id="5" name="Dikdörtgen 4"/>
          <p:cNvSpPr/>
          <p:nvPr/>
        </p:nvSpPr>
        <p:spPr>
          <a:xfrm>
            <a:off x="430832" y="1706402"/>
            <a:ext cx="8162840" cy="553998"/>
          </a:xfrm>
          <a:prstGeom prst="rect">
            <a:avLst/>
          </a:prstGeom>
        </p:spPr>
        <p:txBody>
          <a:bodyPr wrap="square">
            <a:spAutoFit/>
          </a:bodyPr>
          <a:lstStyle/>
          <a:p>
            <a:pPr algn="ctr"/>
            <a:r>
              <a:rPr lang="sv-SE" sz="3000" b="1" dirty="0">
                <a:solidFill>
                  <a:srgbClr val="230871"/>
                </a:solidFill>
                <a:latin typeface="Tahoma" panose="020B0604030504040204" pitchFamily="34" charset="0"/>
                <a:ea typeface="Tahoma" panose="020B0604030504040204" pitchFamily="34" charset="0"/>
                <a:cs typeface="Tahoma" panose="020B0604030504040204" pitchFamily="34" charset="0"/>
              </a:rPr>
              <a:t>Proje Konu Başlıkları ve Öncelikleri</a:t>
            </a:r>
            <a:endParaRPr lang="tr-TR" sz="3000" b="1" dirty="0">
              <a:solidFill>
                <a:srgbClr val="230871"/>
              </a:solidFill>
              <a:latin typeface="Tahoma" panose="020B0604030504040204" pitchFamily="34" charset="0"/>
              <a:ea typeface="Tahoma" panose="020B0604030504040204" pitchFamily="34" charset="0"/>
              <a:cs typeface="Tahoma" panose="020B0604030504040204" pitchFamily="34" charset="0"/>
            </a:endParaRPr>
          </a:p>
        </p:txBody>
      </p:sp>
      <p:sp>
        <p:nvSpPr>
          <p:cNvPr id="6" name="Dikdörtgen 5"/>
          <p:cNvSpPr/>
          <p:nvPr/>
        </p:nvSpPr>
        <p:spPr>
          <a:xfrm>
            <a:off x="652879" y="2655377"/>
            <a:ext cx="4475905" cy="415498"/>
          </a:xfrm>
          <a:prstGeom prst="rect">
            <a:avLst/>
          </a:prstGeom>
        </p:spPr>
        <p:txBody>
          <a:bodyPr wrap="non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1.Öğretim Yöntem ve Teknikleri</a:t>
            </a:r>
          </a:p>
        </p:txBody>
      </p:sp>
      <p:sp>
        <p:nvSpPr>
          <p:cNvPr id="8" name="Dikdörtgen 7"/>
          <p:cNvSpPr/>
          <p:nvPr/>
        </p:nvSpPr>
        <p:spPr>
          <a:xfrm>
            <a:off x="342900" y="3395867"/>
            <a:ext cx="8223854" cy="1592744"/>
          </a:xfrm>
          <a:prstGeom prst="rect">
            <a:avLst/>
          </a:prstGeom>
        </p:spPr>
        <p:txBody>
          <a:bodyPr wrap="square">
            <a:spAutoFit/>
          </a:bodyPr>
          <a:lstStyle/>
          <a:p>
            <a:pPr algn="just"/>
            <a:r>
              <a:rPr lang="tr-TR" sz="1950" dirty="0">
                <a:latin typeface="Tahoma" panose="020B0604030504040204" pitchFamily="34" charset="0"/>
                <a:ea typeface="Tahoma" panose="020B0604030504040204" pitchFamily="34" charset="0"/>
                <a:cs typeface="Tahoma" panose="020B0604030504040204" pitchFamily="34" charset="0"/>
              </a:rPr>
              <a:t>Öğretmenlerin sınıf içinde sorumlu olduğu müfredat programını etkin bir şekilde anlatabilmek için herhangi bir konuya yönelik olarak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kendi tasarladıkları</a:t>
            </a:r>
            <a:r>
              <a:rPr lang="tr-TR" sz="1950" dirty="0">
                <a:latin typeface="Tahoma" panose="020B0604030504040204" pitchFamily="34" charset="0"/>
                <a:ea typeface="Tahoma" panose="020B0604030504040204" pitchFamily="34" charset="0"/>
                <a:cs typeface="Tahoma" panose="020B0604030504040204" pitchFamily="34" charset="0"/>
              </a:rPr>
              <a:t> veya sisteme entegre ettikleri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yenilikçi</a:t>
            </a:r>
            <a:r>
              <a:rPr lang="tr-TR" sz="1950" dirty="0">
                <a:latin typeface="Tahoma" panose="020B0604030504040204" pitchFamily="34" charset="0"/>
                <a:ea typeface="Tahoma" panose="020B0604030504040204" pitchFamily="34" charset="0"/>
                <a:cs typeface="Tahoma" panose="020B0604030504040204" pitchFamily="34" charset="0"/>
              </a:rPr>
              <a:t> uygulamalar, yeni yöntem ve teknikler, farklı materyaller,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özgün, bilimsel </a:t>
            </a:r>
            <a:r>
              <a:rPr lang="tr-TR" sz="1950" dirty="0">
                <a:latin typeface="Tahoma" panose="020B0604030504040204" pitchFamily="34" charset="0"/>
                <a:ea typeface="Tahoma" panose="020B0604030504040204" pitchFamily="34" charset="0"/>
                <a:cs typeface="Tahoma" panose="020B0604030504040204" pitchFamily="34" charset="0"/>
              </a:rPr>
              <a:t>çalışmalar, özgün sınıf içi uygulamalar vb. çalışmalar bu kategoride değerlendirilecektir. </a:t>
            </a:r>
          </a:p>
        </p:txBody>
      </p:sp>
      <p:grpSp>
        <p:nvGrpSpPr>
          <p:cNvPr id="10" name="Grup 9"/>
          <p:cNvGrpSpPr/>
          <p:nvPr/>
        </p:nvGrpSpPr>
        <p:grpSpPr>
          <a:xfrm>
            <a:off x="0" y="129308"/>
            <a:ext cx="9144000" cy="6729896"/>
            <a:chOff x="0" y="129308"/>
            <a:chExt cx="9144000" cy="6729896"/>
          </a:xfrm>
        </p:grpSpPr>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4" name="Düz Bağlayıcı 13"/>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934897401"/>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Rectangle 3"/>
          <p:cNvSpPr txBox="1">
            <a:spLocks/>
          </p:cNvSpPr>
          <p:nvPr/>
        </p:nvSpPr>
        <p:spPr>
          <a:xfrm>
            <a:off x="342900" y="2156275"/>
            <a:ext cx="8338705" cy="329559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tr-TR" altLang="tr-TR" sz="2100" dirty="0">
              <a:latin typeface="Comic Sans MS" pitchFamily="66" charset="0"/>
            </a:endParaRPr>
          </a:p>
        </p:txBody>
      </p:sp>
      <p:sp>
        <p:nvSpPr>
          <p:cNvPr id="6" name="Dikdörtgen 5"/>
          <p:cNvSpPr/>
          <p:nvPr/>
        </p:nvSpPr>
        <p:spPr>
          <a:xfrm>
            <a:off x="639230" y="1661380"/>
            <a:ext cx="7658608" cy="415498"/>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1.Öğretim Yöntem ve </a:t>
            </a:r>
            <a:r>
              <a:rPr lang="tr-TR" sz="2100" b="1" u="sng" dirty="0" smtClean="0">
                <a:latin typeface="Tahoma" panose="020B0604030504040204" pitchFamily="34" charset="0"/>
                <a:ea typeface="Tahoma" panose="020B0604030504040204" pitchFamily="34" charset="0"/>
                <a:cs typeface="Tahoma" panose="020B0604030504040204" pitchFamily="34" charset="0"/>
              </a:rPr>
              <a:t>Teknikleri Alt Başlıkları</a:t>
            </a:r>
            <a:endParaRPr lang="tr-TR" sz="2100" b="1" u="sng" dirty="0">
              <a:latin typeface="Tahoma" panose="020B0604030504040204" pitchFamily="34" charset="0"/>
              <a:ea typeface="Tahoma" panose="020B0604030504040204" pitchFamily="34" charset="0"/>
              <a:cs typeface="Tahoma" panose="020B0604030504040204" pitchFamily="34" charset="0"/>
            </a:endParaRPr>
          </a:p>
        </p:txBody>
      </p:sp>
      <p:grpSp>
        <p:nvGrpSpPr>
          <p:cNvPr id="10" name="Grup 9"/>
          <p:cNvGrpSpPr/>
          <p:nvPr/>
        </p:nvGrpSpPr>
        <p:grpSpPr>
          <a:xfrm>
            <a:off x="0" y="129308"/>
            <a:ext cx="9144000" cy="6729896"/>
            <a:chOff x="0" y="129308"/>
            <a:chExt cx="9144000" cy="6729896"/>
          </a:xfrm>
        </p:grpSpPr>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4" name="Düz Bağlayıcı 13"/>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
        <p:nvSpPr>
          <p:cNvPr id="2" name="Dikdörtgen 1"/>
          <p:cNvSpPr/>
          <p:nvPr/>
        </p:nvSpPr>
        <p:spPr>
          <a:xfrm>
            <a:off x="342900" y="2076878"/>
            <a:ext cx="7867007" cy="3416320"/>
          </a:xfrm>
          <a:prstGeom prst="rect">
            <a:avLst/>
          </a:prstGeom>
        </p:spPr>
        <p:txBody>
          <a:bodyPr wrap="square">
            <a:spAutoFit/>
          </a:bodyPr>
          <a:lstStyle/>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1.1.</a:t>
            </a:r>
            <a:r>
              <a:rPr lang="tr-TR" dirty="0">
                <a:latin typeface="Tahoma" panose="020B0604030504040204" pitchFamily="34" charset="0"/>
                <a:ea typeface="Tahoma" panose="020B0604030504040204" pitchFamily="34" charset="0"/>
                <a:cs typeface="Tahoma" panose="020B0604030504040204" pitchFamily="34" charset="0"/>
              </a:rPr>
              <a:t>Etkili ve yeni öğretim tekniklerinin geliştirilmesi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1.2.</a:t>
            </a:r>
            <a:r>
              <a:rPr lang="tr-TR" dirty="0">
                <a:latin typeface="Tahoma" panose="020B0604030504040204" pitchFamily="34" charset="0"/>
                <a:ea typeface="Tahoma" panose="020B0604030504040204" pitchFamily="34" charset="0"/>
                <a:cs typeface="Tahoma" panose="020B0604030504040204" pitchFamily="34" charset="0"/>
              </a:rPr>
              <a:t>Ölçme ve değerlendirme faaliyetleri ile öğrenme kazanımlarının </a:t>
            </a:r>
            <a:r>
              <a:rPr lang="tr-TR" dirty="0" smtClean="0">
                <a:latin typeface="Tahoma" panose="020B0604030504040204" pitchFamily="34" charset="0"/>
                <a:ea typeface="Tahoma" panose="020B0604030504040204" pitchFamily="34" charset="0"/>
                <a:cs typeface="Tahoma" panose="020B0604030504040204" pitchFamily="34" charset="0"/>
              </a:rPr>
              <a:t>                   	edindirilme </a:t>
            </a:r>
            <a:r>
              <a:rPr lang="tr-TR" dirty="0">
                <a:latin typeface="Tahoma" panose="020B0604030504040204" pitchFamily="34" charset="0"/>
                <a:ea typeface="Tahoma" panose="020B0604030504040204" pitchFamily="34" charset="0"/>
                <a:cs typeface="Tahoma" panose="020B0604030504040204" pitchFamily="34" charset="0"/>
              </a:rPr>
              <a:t>düzeyinin artırılması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1.3.</a:t>
            </a:r>
            <a:r>
              <a:rPr lang="tr-TR" dirty="0">
                <a:latin typeface="Tahoma" panose="020B0604030504040204" pitchFamily="34" charset="0"/>
                <a:ea typeface="Tahoma" panose="020B0604030504040204" pitchFamily="34" charset="0"/>
                <a:cs typeface="Tahoma" panose="020B0604030504040204" pitchFamily="34" charset="0"/>
              </a:rPr>
              <a:t>Materyal geliştirme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1.4.</a:t>
            </a:r>
            <a:r>
              <a:rPr lang="tr-TR" dirty="0">
                <a:latin typeface="Tahoma" panose="020B0604030504040204" pitchFamily="34" charset="0"/>
                <a:ea typeface="Tahoma" panose="020B0604030504040204" pitchFamily="34" charset="0"/>
                <a:cs typeface="Tahoma" panose="020B0604030504040204" pitchFamily="34" charset="0"/>
              </a:rPr>
              <a:t>Eğitim teknolojilerinin geliştirilmesi ve kullanımı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1.5.</a:t>
            </a:r>
            <a:r>
              <a:rPr lang="tr-TR" dirty="0">
                <a:latin typeface="Tahoma" panose="020B0604030504040204" pitchFamily="34" charset="0"/>
                <a:ea typeface="Tahoma" panose="020B0604030504040204" pitchFamily="34" charset="0"/>
                <a:cs typeface="Tahoma" panose="020B0604030504040204" pitchFamily="34" charset="0"/>
              </a:rPr>
              <a:t>Öğrenme kazanımlarına yönelik içerik zenginleştirme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1.6.</a:t>
            </a:r>
            <a:r>
              <a:rPr lang="tr-TR" dirty="0">
                <a:latin typeface="Tahoma" panose="020B0604030504040204" pitchFamily="34" charset="0"/>
                <a:ea typeface="Tahoma" panose="020B0604030504040204" pitchFamily="34" charset="0"/>
                <a:cs typeface="Tahoma" panose="020B0604030504040204" pitchFamily="34" charset="0"/>
              </a:rPr>
              <a:t>Özel eğitim gereksinimi olan öğrencilere yönelik çalışmalar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1.7.</a:t>
            </a:r>
            <a:r>
              <a:rPr lang="tr-TR" dirty="0">
                <a:latin typeface="Tahoma" panose="020B0604030504040204" pitchFamily="34" charset="0"/>
                <a:ea typeface="Tahoma" panose="020B0604030504040204" pitchFamily="34" charset="0"/>
                <a:cs typeface="Tahoma" panose="020B0604030504040204" pitchFamily="34" charset="0"/>
              </a:rPr>
              <a:t>EBA’nın etkin kullanımı ve </a:t>
            </a:r>
            <a:r>
              <a:rPr lang="tr-TR" dirty="0" err="1">
                <a:latin typeface="Tahoma" panose="020B0604030504040204" pitchFamily="34" charset="0"/>
                <a:ea typeface="Tahoma" panose="020B0604030504040204" pitchFamily="34" charset="0"/>
                <a:cs typeface="Tahoma" panose="020B0604030504040204" pitchFamily="34" charset="0"/>
              </a:rPr>
              <a:t>EBA’ya</a:t>
            </a:r>
            <a:r>
              <a:rPr lang="tr-TR" dirty="0">
                <a:latin typeface="Tahoma" panose="020B0604030504040204" pitchFamily="34" charset="0"/>
                <a:ea typeface="Tahoma" panose="020B0604030504040204" pitchFamily="34" charset="0"/>
                <a:cs typeface="Tahoma" panose="020B0604030504040204" pitchFamily="34" charset="0"/>
              </a:rPr>
              <a:t> yönelik yeni içerikler geliştirilmesi</a:t>
            </a:r>
            <a:endParaRPr lang="tr-TR" dirty="0">
              <a:effectLst/>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3399207431"/>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2 İçerik Yer Tutucusu"/>
          <p:cNvSpPr txBox="1">
            <a:spLocks/>
          </p:cNvSpPr>
          <p:nvPr/>
        </p:nvSpPr>
        <p:spPr>
          <a:xfrm>
            <a:off x="342900" y="2057400"/>
            <a:ext cx="8627052" cy="150408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altLang="tr-TR" sz="1800" dirty="0">
              <a:latin typeface="Comic Sans MS" pitchFamily="66" charset="0"/>
            </a:endParaRPr>
          </a:p>
        </p:txBody>
      </p:sp>
      <p:sp>
        <p:nvSpPr>
          <p:cNvPr id="5" name="Dikdörtgen 4"/>
          <p:cNvSpPr/>
          <p:nvPr/>
        </p:nvSpPr>
        <p:spPr>
          <a:xfrm>
            <a:off x="641294" y="2397872"/>
            <a:ext cx="7855343" cy="2123658"/>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2. Bilimsel ve Teknolojik Faaliyetler</a:t>
            </a: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sz="1950" dirty="0">
                <a:latin typeface="Tahoma" panose="020B0604030504040204" pitchFamily="34" charset="0"/>
                <a:ea typeface="Tahoma" panose="020B0604030504040204" pitchFamily="34" charset="0"/>
                <a:cs typeface="Tahoma" panose="020B0604030504040204" pitchFamily="34" charset="0"/>
              </a:rPr>
              <a:t>Okullarımızın ortaya koydukları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özgün ürün, çözüm veya teknik projeler</a:t>
            </a:r>
            <a:r>
              <a:rPr lang="tr-TR" sz="1950" dirty="0">
                <a:latin typeface="Tahoma" panose="020B0604030504040204" pitchFamily="34" charset="0"/>
                <a:ea typeface="Tahoma" panose="020B0604030504040204" pitchFamily="34" charset="0"/>
                <a:cs typeface="Tahoma" panose="020B0604030504040204" pitchFamily="34" charset="0"/>
              </a:rPr>
              <a:t>, fen bilimleri, bilgisayar ve teknoloji tasarım derslerinde geliştirilen yenilikçi projeler (yazılım, makine, ekipman, deney, kreasyon vb.). Patent almaya hak kazanmış/kazanabilecek durumdaki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teknolojik/bilimsel çalışmalar </a:t>
            </a:r>
            <a:r>
              <a:rPr lang="tr-TR" sz="1950" dirty="0">
                <a:latin typeface="Tahoma" panose="020B0604030504040204" pitchFamily="34" charset="0"/>
                <a:ea typeface="Tahoma" panose="020B0604030504040204" pitchFamily="34" charset="0"/>
                <a:cs typeface="Tahoma" panose="020B0604030504040204" pitchFamily="34" charset="0"/>
              </a:rPr>
              <a:t>bu kategori altında değerlendirilecektir.</a:t>
            </a: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2654390271"/>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2 İçerik Yer Tutucusu"/>
          <p:cNvSpPr txBox="1">
            <a:spLocks/>
          </p:cNvSpPr>
          <p:nvPr/>
        </p:nvSpPr>
        <p:spPr>
          <a:xfrm>
            <a:off x="342900" y="2057400"/>
            <a:ext cx="8627052" cy="150408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altLang="tr-TR" sz="1800" dirty="0">
              <a:latin typeface="Comic Sans MS" pitchFamily="66" charset="0"/>
            </a:endParaRPr>
          </a:p>
        </p:txBody>
      </p:sp>
      <p:sp>
        <p:nvSpPr>
          <p:cNvPr id="5" name="Dikdörtgen 4"/>
          <p:cNvSpPr/>
          <p:nvPr/>
        </p:nvSpPr>
        <p:spPr>
          <a:xfrm>
            <a:off x="579280" y="1633118"/>
            <a:ext cx="7855343" cy="923330"/>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2. Bilimsel ve Teknolojik </a:t>
            </a:r>
            <a:r>
              <a:rPr lang="tr-TR" sz="2100" b="1" u="sng" dirty="0" smtClean="0">
                <a:latin typeface="Tahoma" panose="020B0604030504040204" pitchFamily="34" charset="0"/>
                <a:ea typeface="Tahoma" panose="020B0604030504040204" pitchFamily="34" charset="0"/>
                <a:cs typeface="Tahoma" panose="020B0604030504040204" pitchFamily="34" charset="0"/>
              </a:rPr>
              <a:t>Faaliyetler Alt Başlıkları</a:t>
            </a:r>
            <a:endParaRPr lang="tr-TR" sz="2100" b="1" u="sng" dirty="0">
              <a:latin typeface="Tahoma" panose="020B0604030504040204" pitchFamily="34" charset="0"/>
              <a:ea typeface="Tahoma" panose="020B0604030504040204" pitchFamily="34" charset="0"/>
              <a:cs typeface="Tahoma" panose="020B0604030504040204" pitchFamily="34" charset="0"/>
            </a:endParaRP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endParaRPr lang="tr-TR" sz="1950"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
        <p:nvSpPr>
          <p:cNvPr id="2" name="Dikdörtgen 1"/>
          <p:cNvSpPr/>
          <p:nvPr/>
        </p:nvSpPr>
        <p:spPr>
          <a:xfrm>
            <a:off x="360725" y="2224092"/>
            <a:ext cx="8073897" cy="3416320"/>
          </a:xfrm>
          <a:prstGeom prst="rect">
            <a:avLst/>
          </a:prstGeom>
        </p:spPr>
        <p:txBody>
          <a:bodyPr wrap="square">
            <a:spAutoFit/>
          </a:bodyPr>
          <a:lstStyle/>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2.1.</a:t>
            </a:r>
            <a:r>
              <a:rPr lang="tr-TR" dirty="0">
                <a:latin typeface="Tahoma" panose="020B0604030504040204" pitchFamily="34" charset="0"/>
                <a:ea typeface="Tahoma" panose="020B0604030504040204" pitchFamily="34" charset="0"/>
                <a:cs typeface="Tahoma" panose="020B0604030504040204" pitchFamily="34" charset="0"/>
              </a:rPr>
              <a:t>Bilimsel buluşlar</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2.2.</a:t>
            </a:r>
            <a:r>
              <a:rPr lang="tr-TR" dirty="0">
                <a:latin typeface="Tahoma" panose="020B0604030504040204" pitchFamily="34" charset="0"/>
                <a:ea typeface="Tahoma" panose="020B0604030504040204" pitchFamily="34" charset="0"/>
                <a:cs typeface="Tahoma" panose="020B0604030504040204" pitchFamily="34" charset="0"/>
              </a:rPr>
              <a:t>Teknolojik buluşlar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2.3.</a:t>
            </a:r>
            <a:r>
              <a:rPr lang="tr-TR" dirty="0">
                <a:latin typeface="Tahoma" panose="020B0604030504040204" pitchFamily="34" charset="0"/>
                <a:ea typeface="Tahoma" panose="020B0604030504040204" pitchFamily="34" charset="0"/>
                <a:cs typeface="Tahoma" panose="020B0604030504040204" pitchFamily="34" charset="0"/>
              </a:rPr>
              <a:t>Ürün ve hizmetlerin bilim ve teknoloji kullanılarak geliştirilmesi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2.4.</a:t>
            </a:r>
            <a:r>
              <a:rPr lang="tr-TR" dirty="0">
                <a:latin typeface="Tahoma" panose="020B0604030504040204" pitchFamily="34" charset="0"/>
                <a:ea typeface="Tahoma" panose="020B0604030504040204" pitchFamily="34" charset="0"/>
                <a:cs typeface="Tahoma" panose="020B0604030504040204" pitchFamily="34" charset="0"/>
              </a:rPr>
              <a:t>Araştırma ve geliştirme faaliyetleri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2.5.</a:t>
            </a:r>
            <a:r>
              <a:rPr lang="tr-TR" dirty="0">
                <a:latin typeface="Tahoma" panose="020B0604030504040204" pitchFamily="34" charset="0"/>
                <a:ea typeface="Tahoma" panose="020B0604030504040204" pitchFamily="34" charset="0"/>
                <a:cs typeface="Tahoma" panose="020B0604030504040204" pitchFamily="34" charset="0"/>
              </a:rPr>
              <a:t>Bilimsel ve teknolojik çözüm önerileri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2.6.</a:t>
            </a:r>
            <a:r>
              <a:rPr lang="tr-TR" dirty="0">
                <a:latin typeface="Tahoma" panose="020B0604030504040204" pitchFamily="34" charset="0"/>
                <a:ea typeface="Tahoma" panose="020B0604030504040204" pitchFamily="34" charset="0"/>
                <a:cs typeface="Tahoma" panose="020B0604030504040204" pitchFamily="34" charset="0"/>
              </a:rPr>
              <a:t>Girişimcilikle ilgili faaliyetler</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2.7.</a:t>
            </a:r>
            <a:r>
              <a:rPr lang="tr-TR" dirty="0">
                <a:latin typeface="Tahoma" panose="020B0604030504040204" pitchFamily="34" charset="0"/>
                <a:ea typeface="Tahoma" panose="020B0604030504040204" pitchFamily="34" charset="0"/>
                <a:cs typeface="Tahoma" panose="020B0604030504040204" pitchFamily="34" charset="0"/>
              </a:rPr>
              <a:t>Start-Up, kitlesel fonlama, Endüstri 4.0, Kodlama, Yazılım, Robot tasarımı vb. alanlarda yapılan çalışmalar</a:t>
            </a:r>
            <a:endParaRPr lang="tr-TR" dirty="0">
              <a:effectLst/>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199884451"/>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2 İçerik Yer Tutucusu"/>
          <p:cNvSpPr txBox="1">
            <a:spLocks/>
          </p:cNvSpPr>
          <p:nvPr/>
        </p:nvSpPr>
        <p:spPr>
          <a:xfrm>
            <a:off x="194830" y="2283472"/>
            <a:ext cx="8556914" cy="270071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tr-TR" altLang="tr-TR" sz="1800" b="1" dirty="0">
              <a:solidFill>
                <a:srgbClr val="FF0000"/>
              </a:solidFill>
              <a:latin typeface="Comic Sans MS" pitchFamily="66" charset="0"/>
            </a:endParaRPr>
          </a:p>
        </p:txBody>
      </p:sp>
      <p:sp>
        <p:nvSpPr>
          <p:cNvPr id="6" name="Dikdörtgen 5"/>
          <p:cNvSpPr/>
          <p:nvPr/>
        </p:nvSpPr>
        <p:spPr>
          <a:xfrm>
            <a:off x="509798" y="2263297"/>
            <a:ext cx="7968632" cy="2723823"/>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3. Kurumsal Kapasitenin Geliştirilmesi</a:t>
            </a: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sz="1950" dirty="0">
                <a:latin typeface="Tahoma" panose="020B0604030504040204" pitchFamily="34" charset="0"/>
                <a:ea typeface="Tahoma" panose="020B0604030504040204" pitchFamily="34" charset="0"/>
                <a:cs typeface="Tahoma" panose="020B0604030504040204" pitchFamily="34" charset="0"/>
              </a:rPr>
              <a:t>Okul yöneticilerinin kurum kapasitesini geliştirme çalışmaları, demokratik ve katılımcı bir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kurumsal kültür </a:t>
            </a:r>
            <a:r>
              <a:rPr lang="tr-TR" sz="1950" dirty="0">
                <a:latin typeface="Tahoma" panose="020B0604030504040204" pitchFamily="34" charset="0"/>
                <a:ea typeface="Tahoma" panose="020B0604030504040204" pitchFamily="34" charset="0"/>
                <a:cs typeface="Tahoma" panose="020B0604030504040204" pitchFamily="34" charset="0"/>
              </a:rPr>
              <a:t>oluşturmaya yönelik geliştirdikleri uygulama/materyal/yöntem-teknik örnekleri bununla birlikte kurum içi/dışı kaynakların harekete geçirilmesi, kurumun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fiziki yapısı</a:t>
            </a:r>
            <a:r>
              <a:rPr lang="tr-TR" sz="1950" dirty="0">
                <a:latin typeface="Tahoma" panose="020B0604030504040204" pitchFamily="34" charset="0"/>
                <a:ea typeface="Tahoma" panose="020B0604030504040204" pitchFamily="34" charset="0"/>
                <a:cs typeface="Tahoma" panose="020B0604030504040204" pitchFamily="34" charset="0"/>
              </a:rPr>
              <a:t>nın güçlendirilmesi ve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etkin bir öğrenme ortamı</a:t>
            </a:r>
            <a:r>
              <a:rPr lang="tr-TR" sz="1950" dirty="0">
                <a:latin typeface="Tahoma" panose="020B0604030504040204" pitchFamily="34" charset="0"/>
                <a:ea typeface="Tahoma" panose="020B0604030504040204" pitchFamily="34" charset="0"/>
                <a:cs typeface="Tahoma" panose="020B0604030504040204" pitchFamily="34" charset="0"/>
              </a:rPr>
              <a:t>nın oluşturulması, kurumun bölgedeki diğer kurumlarla geliştirdiği iletişim ve işbirliği örnekleri de bu kategoride değerlendirilecektir.</a:t>
            </a: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1686717720"/>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2 İçerik Yer Tutucusu"/>
          <p:cNvSpPr txBox="1">
            <a:spLocks/>
          </p:cNvSpPr>
          <p:nvPr/>
        </p:nvSpPr>
        <p:spPr>
          <a:xfrm>
            <a:off x="249283" y="1983632"/>
            <a:ext cx="8556914" cy="3844373"/>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3.1.</a:t>
            </a:r>
            <a:r>
              <a:rPr lang="tr-TR" sz="1800" dirty="0">
                <a:latin typeface="Tahoma" panose="020B0604030504040204" pitchFamily="34" charset="0"/>
                <a:ea typeface="Tahoma" panose="020B0604030504040204" pitchFamily="34" charset="0"/>
                <a:cs typeface="Tahoma" panose="020B0604030504040204" pitchFamily="34" charset="0"/>
              </a:rPr>
              <a:t>İnsan kaynaklarının yönetimi, eğitimi ve geliştirilmesi </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3.2.</a:t>
            </a:r>
            <a:r>
              <a:rPr lang="tr-TR" sz="1800" dirty="0">
                <a:latin typeface="Tahoma" panose="020B0604030504040204" pitchFamily="34" charset="0"/>
                <a:ea typeface="Tahoma" panose="020B0604030504040204" pitchFamily="34" charset="0"/>
                <a:cs typeface="Tahoma" panose="020B0604030504040204" pitchFamily="34" charset="0"/>
              </a:rPr>
              <a:t>Kurumsal izleme ve değerlendirme </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3.3.</a:t>
            </a:r>
            <a:r>
              <a:rPr lang="tr-TR" sz="1800" dirty="0">
                <a:latin typeface="Tahoma" panose="020B0604030504040204" pitchFamily="34" charset="0"/>
                <a:ea typeface="Tahoma" panose="020B0604030504040204" pitchFamily="34" charset="0"/>
                <a:cs typeface="Tahoma" panose="020B0604030504040204" pitchFamily="34" charset="0"/>
              </a:rPr>
              <a:t>Paydaş katılımı ve yönetişim </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3.4.</a:t>
            </a:r>
            <a:r>
              <a:rPr lang="tr-TR" sz="1800" dirty="0">
                <a:latin typeface="Tahoma" panose="020B0604030504040204" pitchFamily="34" charset="0"/>
                <a:ea typeface="Tahoma" panose="020B0604030504040204" pitchFamily="34" charset="0"/>
                <a:cs typeface="Tahoma" panose="020B0604030504040204" pitchFamily="34" charset="0"/>
              </a:rPr>
              <a:t>Kurumsal iletişim </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3.5.</a:t>
            </a:r>
            <a:r>
              <a:rPr lang="tr-TR" sz="1800" dirty="0">
                <a:latin typeface="Tahoma" panose="020B0604030504040204" pitchFamily="34" charset="0"/>
                <a:ea typeface="Tahoma" panose="020B0604030504040204" pitchFamily="34" charset="0"/>
                <a:cs typeface="Tahoma" panose="020B0604030504040204" pitchFamily="34" charset="0"/>
              </a:rPr>
              <a:t>Okul aile birliği etkinliğinin arttırılması </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3.6.</a:t>
            </a:r>
            <a:r>
              <a:rPr lang="tr-TR" sz="1800" dirty="0">
                <a:latin typeface="Tahoma" panose="020B0604030504040204" pitchFamily="34" charset="0"/>
                <a:ea typeface="Tahoma" panose="020B0604030504040204" pitchFamily="34" charset="0"/>
                <a:cs typeface="Tahoma" panose="020B0604030504040204" pitchFamily="34" charset="0"/>
              </a:rPr>
              <a:t>Bilgi Yönetimi </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3.7.</a:t>
            </a:r>
            <a:r>
              <a:rPr lang="tr-TR" sz="1800" dirty="0">
                <a:latin typeface="Tahoma" panose="020B0604030504040204" pitchFamily="34" charset="0"/>
                <a:ea typeface="Tahoma" panose="020B0604030504040204" pitchFamily="34" charset="0"/>
                <a:cs typeface="Tahoma" panose="020B0604030504040204" pitchFamily="34" charset="0"/>
              </a:rPr>
              <a:t>Elektronik ağ ortamlarının geliştirilmesi</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3.8.</a:t>
            </a:r>
            <a:r>
              <a:rPr lang="tr-TR" sz="1800" dirty="0">
                <a:latin typeface="Tahoma" panose="020B0604030504040204" pitchFamily="34" charset="0"/>
                <a:ea typeface="Tahoma" panose="020B0604030504040204" pitchFamily="34" charset="0"/>
                <a:cs typeface="Tahoma" panose="020B0604030504040204" pitchFamily="34" charset="0"/>
              </a:rPr>
              <a:t>Veri toplama ve analizi</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3.9.</a:t>
            </a:r>
            <a:r>
              <a:rPr lang="tr-TR" sz="1800" dirty="0">
                <a:latin typeface="Tahoma" panose="020B0604030504040204" pitchFamily="34" charset="0"/>
                <a:ea typeface="Tahoma" panose="020B0604030504040204" pitchFamily="34" charset="0"/>
                <a:cs typeface="Tahoma" panose="020B0604030504040204" pitchFamily="34" charset="0"/>
              </a:rPr>
              <a:t>Veri iletimi ve bilgi paylaşımı </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3.10.</a:t>
            </a:r>
            <a:r>
              <a:rPr lang="tr-TR" sz="1800" dirty="0">
                <a:latin typeface="Tahoma" panose="020B0604030504040204" pitchFamily="34" charset="0"/>
                <a:ea typeface="Tahoma" panose="020B0604030504040204" pitchFamily="34" charset="0"/>
                <a:cs typeface="Tahoma" panose="020B0604030504040204" pitchFamily="34" charset="0"/>
              </a:rPr>
              <a:t>Öğrenme ortamlarının iyileştirilmesi ve yenilenmesi</a:t>
            </a:r>
          </a:p>
          <a:p>
            <a:pPr indent="457200" algn="just">
              <a:lnSpc>
                <a:spcPct val="100000"/>
              </a:lnSpc>
              <a:spcBef>
                <a:spcPts val="600"/>
              </a:spcBef>
              <a:spcAft>
                <a:spcPts val="0"/>
              </a:spcAft>
            </a:pPr>
            <a:r>
              <a:rPr lang="tr-TR" sz="1800" b="1" dirty="0">
                <a:latin typeface="Tahoma" panose="020B0604030504040204" pitchFamily="34" charset="0"/>
                <a:ea typeface="Tahoma" panose="020B0604030504040204" pitchFamily="34" charset="0"/>
                <a:cs typeface="Tahoma" panose="020B0604030504040204" pitchFamily="34" charset="0"/>
              </a:rPr>
              <a:t>3.11.</a:t>
            </a:r>
            <a:r>
              <a:rPr lang="tr-TR" sz="1800" dirty="0">
                <a:latin typeface="Tahoma" panose="020B0604030504040204" pitchFamily="34" charset="0"/>
                <a:ea typeface="Tahoma" panose="020B0604030504040204" pitchFamily="34" charset="0"/>
                <a:cs typeface="Tahoma" panose="020B0604030504040204" pitchFamily="34" charset="0"/>
              </a:rPr>
              <a:t>Kurum kültürünün geliştirilmesi </a:t>
            </a:r>
            <a:endParaRPr lang="tr-TR"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6" name="Dikdörtgen 5"/>
          <p:cNvSpPr/>
          <p:nvPr/>
        </p:nvSpPr>
        <p:spPr>
          <a:xfrm>
            <a:off x="346024" y="1548094"/>
            <a:ext cx="7968632" cy="415498"/>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3. Kurumsal Kapasitenin </a:t>
            </a:r>
            <a:r>
              <a:rPr lang="tr-TR" sz="2100" b="1" u="sng" dirty="0" smtClean="0">
                <a:latin typeface="Tahoma" panose="020B0604030504040204" pitchFamily="34" charset="0"/>
                <a:ea typeface="Tahoma" panose="020B0604030504040204" pitchFamily="34" charset="0"/>
                <a:cs typeface="Tahoma" panose="020B0604030504040204" pitchFamily="34" charset="0"/>
              </a:rPr>
              <a:t>Geliştirilmesi Alt Başlıkları</a:t>
            </a:r>
            <a:endParaRPr lang="tr-TR" sz="1350"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716709679"/>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1 Başlık"/>
          <p:cNvSpPr txBox="1">
            <a:spLocks/>
          </p:cNvSpPr>
          <p:nvPr/>
        </p:nvSpPr>
        <p:spPr>
          <a:xfrm>
            <a:off x="1185852" y="1996613"/>
            <a:ext cx="6172200" cy="85725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altLang="tr-TR" sz="4500" dirty="0">
              <a:solidFill>
                <a:srgbClr val="000099"/>
              </a:solidFill>
              <a:latin typeface="Comic Sans MS" pitchFamily="66" charset="0"/>
            </a:endParaRPr>
          </a:p>
        </p:txBody>
      </p:sp>
      <p:sp>
        <p:nvSpPr>
          <p:cNvPr id="5" name="Dikdörtgen 4"/>
          <p:cNvSpPr/>
          <p:nvPr/>
        </p:nvSpPr>
        <p:spPr>
          <a:xfrm>
            <a:off x="544190" y="2432363"/>
            <a:ext cx="8067759" cy="2723823"/>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4. Sosyal Sanatsal Kültürel Çalışmalar</a:t>
            </a: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sz="1950" dirty="0">
                <a:latin typeface="Tahoma" panose="020B0604030504040204" pitchFamily="34" charset="0"/>
                <a:ea typeface="Tahoma" panose="020B0604030504040204" pitchFamily="34" charset="0"/>
                <a:cs typeface="Tahoma" panose="020B0604030504040204" pitchFamily="34" charset="0"/>
              </a:rPr>
              <a:t>Öğrencilerin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bedensel ruhsal ve zihinsel gelişim</a:t>
            </a:r>
            <a:r>
              <a:rPr lang="tr-TR" sz="1950" dirty="0">
                <a:latin typeface="Tahoma" panose="020B0604030504040204" pitchFamily="34" charset="0"/>
                <a:ea typeface="Tahoma" panose="020B0604030504040204" pitchFamily="34" charset="0"/>
                <a:cs typeface="Tahoma" panose="020B0604030504040204" pitchFamily="34" charset="0"/>
              </a:rPr>
              <a:t>lerine katkı sağlamak, öğrencilerin bu faaliyetlere erişim imkânlarını ve katılım oranlarını artırmak amacıyla farklı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sosyal, sanatsal ve kültürel etkinlikler </a:t>
            </a:r>
            <a:r>
              <a:rPr lang="tr-TR" sz="1950" dirty="0">
                <a:latin typeface="Tahoma" panose="020B0604030504040204" pitchFamily="34" charset="0"/>
                <a:ea typeface="Tahoma" panose="020B0604030504040204" pitchFamily="34" charset="0"/>
                <a:cs typeface="Tahoma" panose="020B0604030504040204" pitchFamily="34" charset="0"/>
              </a:rPr>
              <a:t>gerçekleştirilebilir. Sosyal kulüp çalışmaları toplum hizmeti uygulamaları, gönüllülük projeleri, kültürel projeler, müzik, el sanatları, görsel sanatlar, tiyatro, okul bazında düzenlenen sosyal etkinlik organizasyon çalışmaları, bu kategori kapsamında değerlendirilecektir. </a:t>
            </a: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371167404"/>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1 Başlık"/>
          <p:cNvSpPr txBox="1">
            <a:spLocks/>
          </p:cNvSpPr>
          <p:nvPr/>
        </p:nvSpPr>
        <p:spPr>
          <a:xfrm>
            <a:off x="1185852" y="1996613"/>
            <a:ext cx="6172200" cy="85725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altLang="tr-TR" sz="4500" dirty="0">
              <a:solidFill>
                <a:srgbClr val="000099"/>
              </a:solidFill>
              <a:latin typeface="Comic Sans MS" pitchFamily="66" charset="0"/>
            </a:endParaRPr>
          </a:p>
        </p:txBody>
      </p:sp>
      <p:sp>
        <p:nvSpPr>
          <p:cNvPr id="5" name="Dikdörtgen 4"/>
          <p:cNvSpPr/>
          <p:nvPr/>
        </p:nvSpPr>
        <p:spPr>
          <a:xfrm>
            <a:off x="538120" y="1581115"/>
            <a:ext cx="8067759" cy="415498"/>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4. Sosyal Sanatsal Kültürel </a:t>
            </a:r>
            <a:r>
              <a:rPr lang="tr-TR" sz="2100" b="1" u="sng" dirty="0" smtClean="0">
                <a:latin typeface="Tahoma" panose="020B0604030504040204" pitchFamily="34" charset="0"/>
                <a:ea typeface="Tahoma" panose="020B0604030504040204" pitchFamily="34" charset="0"/>
                <a:cs typeface="Tahoma" panose="020B0604030504040204" pitchFamily="34" charset="0"/>
              </a:rPr>
              <a:t>Çalışmalar Alt Başlıkları</a:t>
            </a:r>
            <a:endParaRPr lang="tr-TR" sz="2100" b="1" u="sng"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
        <p:nvSpPr>
          <p:cNvPr id="2" name="Dikdörtgen 1"/>
          <p:cNvSpPr/>
          <p:nvPr/>
        </p:nvSpPr>
        <p:spPr>
          <a:xfrm>
            <a:off x="249283" y="2191274"/>
            <a:ext cx="7691453" cy="2862322"/>
          </a:xfrm>
          <a:prstGeom prst="rect">
            <a:avLst/>
          </a:prstGeom>
        </p:spPr>
        <p:txBody>
          <a:bodyPr wrap="square">
            <a:spAutoFit/>
          </a:bodyPr>
          <a:lstStyle/>
          <a:p>
            <a:pPr indent="449580" algn="just">
              <a:lnSpc>
                <a:spcPct val="150000"/>
              </a:lnSpc>
              <a:spcAft>
                <a:spcPts val="0"/>
              </a:spcAft>
            </a:pPr>
            <a:r>
              <a:rPr lang="tr-TR" sz="2000" b="1" dirty="0">
                <a:latin typeface="Tahoma" panose="020B0604030504040204" pitchFamily="34" charset="0"/>
                <a:ea typeface="Tahoma" panose="020B0604030504040204" pitchFamily="34" charset="0"/>
                <a:cs typeface="Tahoma" panose="020B0604030504040204" pitchFamily="34" charset="0"/>
              </a:rPr>
              <a:t>4.1.</a:t>
            </a:r>
            <a:r>
              <a:rPr lang="tr-TR" sz="2000" dirty="0">
                <a:latin typeface="Tahoma" panose="020B0604030504040204" pitchFamily="34" charset="0"/>
                <a:ea typeface="Tahoma" panose="020B0604030504040204" pitchFamily="34" charset="0"/>
                <a:cs typeface="Tahoma" panose="020B0604030504040204" pitchFamily="34" charset="0"/>
              </a:rPr>
              <a:t>Sosyal Etkinlik Çalışmaları</a:t>
            </a:r>
          </a:p>
          <a:p>
            <a:pPr indent="449580" algn="just">
              <a:lnSpc>
                <a:spcPct val="150000"/>
              </a:lnSpc>
              <a:spcAft>
                <a:spcPts val="0"/>
              </a:spcAft>
            </a:pPr>
            <a:r>
              <a:rPr lang="tr-TR" sz="2000" b="1" dirty="0">
                <a:latin typeface="Tahoma" panose="020B0604030504040204" pitchFamily="34" charset="0"/>
                <a:ea typeface="Tahoma" panose="020B0604030504040204" pitchFamily="34" charset="0"/>
                <a:cs typeface="Tahoma" panose="020B0604030504040204" pitchFamily="34" charset="0"/>
              </a:rPr>
              <a:t>4.2.</a:t>
            </a:r>
            <a:r>
              <a:rPr lang="tr-TR" sz="2000" dirty="0">
                <a:latin typeface="Tahoma" panose="020B0604030504040204" pitchFamily="34" charset="0"/>
                <a:ea typeface="Tahoma" panose="020B0604030504040204" pitchFamily="34" charset="0"/>
                <a:cs typeface="Tahoma" panose="020B0604030504040204" pitchFamily="34" charset="0"/>
              </a:rPr>
              <a:t>Kültürel Faaliyetler (müzik dinletisi, koro, tiyatro vb.)</a:t>
            </a:r>
          </a:p>
          <a:p>
            <a:pPr indent="449580" algn="just">
              <a:lnSpc>
                <a:spcPct val="150000"/>
              </a:lnSpc>
              <a:spcAft>
                <a:spcPts val="0"/>
              </a:spcAft>
            </a:pPr>
            <a:r>
              <a:rPr lang="tr-TR" sz="2000" b="1" dirty="0">
                <a:latin typeface="Tahoma" panose="020B0604030504040204" pitchFamily="34" charset="0"/>
                <a:ea typeface="Tahoma" panose="020B0604030504040204" pitchFamily="34" charset="0"/>
                <a:cs typeface="Tahoma" panose="020B0604030504040204" pitchFamily="34" charset="0"/>
              </a:rPr>
              <a:t>4.3.</a:t>
            </a:r>
            <a:r>
              <a:rPr lang="tr-TR" sz="2000" dirty="0">
                <a:latin typeface="Tahoma" panose="020B0604030504040204" pitchFamily="34" charset="0"/>
                <a:ea typeface="Tahoma" panose="020B0604030504040204" pitchFamily="34" charset="0"/>
                <a:cs typeface="Tahoma" panose="020B0604030504040204" pitchFamily="34" charset="0"/>
              </a:rPr>
              <a:t>Görsel Sanatlar ve El Sanatları ile ilgili çalışmalar (sergi)</a:t>
            </a:r>
          </a:p>
          <a:p>
            <a:pPr indent="449580" algn="just">
              <a:lnSpc>
                <a:spcPct val="150000"/>
              </a:lnSpc>
              <a:spcAft>
                <a:spcPts val="0"/>
              </a:spcAft>
            </a:pPr>
            <a:r>
              <a:rPr lang="tr-TR" sz="2000" b="1" dirty="0">
                <a:latin typeface="Tahoma" panose="020B0604030504040204" pitchFamily="34" charset="0"/>
                <a:ea typeface="Tahoma" panose="020B0604030504040204" pitchFamily="34" charset="0"/>
                <a:cs typeface="Tahoma" panose="020B0604030504040204" pitchFamily="34" charset="0"/>
              </a:rPr>
              <a:t>4.4.</a:t>
            </a:r>
            <a:r>
              <a:rPr lang="tr-TR" sz="2000" dirty="0">
                <a:latin typeface="Tahoma" panose="020B0604030504040204" pitchFamily="34" charset="0"/>
                <a:ea typeface="Tahoma" panose="020B0604030504040204" pitchFamily="34" charset="0"/>
                <a:cs typeface="Tahoma" panose="020B0604030504040204" pitchFamily="34" charset="0"/>
              </a:rPr>
              <a:t>Drama Çalışmaları</a:t>
            </a:r>
          </a:p>
          <a:p>
            <a:pPr indent="449580" algn="just">
              <a:lnSpc>
                <a:spcPct val="150000"/>
              </a:lnSpc>
              <a:spcAft>
                <a:spcPts val="0"/>
              </a:spcAft>
            </a:pPr>
            <a:r>
              <a:rPr lang="tr-TR" sz="2000" b="1" dirty="0">
                <a:latin typeface="Tahoma" panose="020B0604030504040204" pitchFamily="34" charset="0"/>
                <a:ea typeface="Tahoma" panose="020B0604030504040204" pitchFamily="34" charset="0"/>
                <a:cs typeface="Tahoma" panose="020B0604030504040204" pitchFamily="34" charset="0"/>
              </a:rPr>
              <a:t>4.5.</a:t>
            </a:r>
            <a:r>
              <a:rPr lang="tr-TR" sz="2000" dirty="0">
                <a:latin typeface="Tahoma" panose="020B0604030504040204" pitchFamily="34" charset="0"/>
                <a:ea typeface="Tahoma" panose="020B0604030504040204" pitchFamily="34" charset="0"/>
                <a:cs typeface="Tahoma" panose="020B0604030504040204" pitchFamily="34" charset="0"/>
              </a:rPr>
              <a:t>Akıl ve Zekâ Oyunlarının Yaygınlaştırılması</a:t>
            </a:r>
          </a:p>
          <a:p>
            <a:pPr indent="449580" algn="just">
              <a:lnSpc>
                <a:spcPct val="150000"/>
              </a:lnSpc>
              <a:spcAft>
                <a:spcPts val="0"/>
              </a:spcAft>
            </a:pPr>
            <a:r>
              <a:rPr lang="tr-TR" sz="2000" b="1" dirty="0">
                <a:latin typeface="Tahoma" panose="020B0604030504040204" pitchFamily="34" charset="0"/>
                <a:ea typeface="Tahoma" panose="020B0604030504040204" pitchFamily="34" charset="0"/>
                <a:cs typeface="Tahoma" panose="020B0604030504040204" pitchFamily="34" charset="0"/>
              </a:rPr>
              <a:t>4.6.</a:t>
            </a:r>
            <a:r>
              <a:rPr lang="tr-TR" sz="2000" dirty="0">
                <a:latin typeface="Tahoma" panose="020B0604030504040204" pitchFamily="34" charset="0"/>
                <a:ea typeface="Tahoma" panose="020B0604030504040204" pitchFamily="34" charset="0"/>
                <a:cs typeface="Tahoma" panose="020B0604030504040204" pitchFamily="34" charset="0"/>
              </a:rPr>
              <a:t>Yeni Eğitim Oyunları Geliştirilmesi ve Tasarlanması</a:t>
            </a:r>
            <a:endParaRPr lang="tr-TR" sz="2000" dirty="0">
              <a:effectLst/>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4160072390"/>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İçerik Yer Tutucusu 2"/>
          <p:cNvSpPr txBox="1">
            <a:spLocks/>
          </p:cNvSpPr>
          <p:nvPr/>
        </p:nvSpPr>
        <p:spPr>
          <a:xfrm>
            <a:off x="1" y="2469086"/>
            <a:ext cx="8954366" cy="340421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1800" dirty="0">
                <a:latin typeface="Comic Sans MS" pitchFamily="66" charset="0"/>
              </a:rPr>
              <a:t> </a:t>
            </a:r>
            <a:endParaRPr lang="tr-TR" sz="1800" dirty="0"/>
          </a:p>
        </p:txBody>
      </p:sp>
      <p:sp>
        <p:nvSpPr>
          <p:cNvPr id="5" name="Dikdörtgen 4"/>
          <p:cNvSpPr/>
          <p:nvPr/>
        </p:nvSpPr>
        <p:spPr>
          <a:xfrm>
            <a:off x="558350" y="2263297"/>
            <a:ext cx="7850493" cy="2723823"/>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5. Olumlu Tutum ve Davranışların Geliştirilmesi</a:t>
            </a: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Milli ve manevi değerler</a:t>
            </a:r>
            <a:r>
              <a:rPr lang="tr-TR" sz="1950" dirty="0">
                <a:latin typeface="Tahoma" panose="020B0604030504040204" pitchFamily="34" charset="0"/>
                <a:ea typeface="Tahoma" panose="020B0604030504040204" pitchFamily="34" charset="0"/>
                <a:cs typeface="Tahoma" panose="020B0604030504040204" pitchFamily="34" charset="0"/>
              </a:rPr>
              <a:t>in korunup geliştirilmesine yönelik faaliyetler, zararlı maddelere yönelik alışkanlıkların önlenmesi ve bu konudaki farkındalık artırıcı çalışmalar ayrıca rehberlik faaliyetlerine yönelik yenilikçi çalışmalar, okul yönetimlerinin olumlu davranışları teşvik edip, pekiştirici faaliyetler düzenlemeleri, demokrasi, insan hakları, hayvan sevgisi vb. alanlarda yapılacak faaliyetler bu kategoride değerlendirilecektir.</a:t>
            </a: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1205232303"/>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4192"/>
            <a:ext cx="9144000" cy="6469615"/>
          </a:xfrm>
          <a:prstGeom prst="rect">
            <a:avLst/>
          </a:prstGeom>
        </p:spPr>
      </p:pic>
    </p:spTree>
    <p:extLst>
      <p:ext uri="{BB962C8B-B14F-4D97-AF65-F5344CB8AC3E}">
        <p14:creationId xmlns:p14="http://schemas.microsoft.com/office/powerpoint/2010/main" val="1125252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İçerik Yer Tutucusu 2"/>
          <p:cNvSpPr txBox="1">
            <a:spLocks/>
          </p:cNvSpPr>
          <p:nvPr/>
        </p:nvSpPr>
        <p:spPr>
          <a:xfrm>
            <a:off x="551937" y="2182483"/>
            <a:ext cx="8402430" cy="340421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1800" dirty="0">
                <a:latin typeface="Comic Sans MS" pitchFamily="66" charset="0"/>
              </a:rPr>
              <a:t> </a:t>
            </a:r>
            <a:endParaRPr lang="tr-TR" sz="1800" dirty="0"/>
          </a:p>
        </p:txBody>
      </p:sp>
      <p:sp>
        <p:nvSpPr>
          <p:cNvPr id="5" name="Dikdörtgen 4"/>
          <p:cNvSpPr/>
          <p:nvPr/>
        </p:nvSpPr>
        <p:spPr>
          <a:xfrm>
            <a:off x="563328" y="1453740"/>
            <a:ext cx="8305460" cy="415498"/>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5. Olumlu Tutum ve Davranışların </a:t>
            </a:r>
            <a:r>
              <a:rPr lang="tr-TR" sz="2100" b="1" u="sng" dirty="0" smtClean="0">
                <a:latin typeface="Tahoma" panose="020B0604030504040204" pitchFamily="34" charset="0"/>
                <a:ea typeface="Tahoma" panose="020B0604030504040204" pitchFamily="34" charset="0"/>
                <a:cs typeface="Tahoma" panose="020B0604030504040204" pitchFamily="34" charset="0"/>
              </a:rPr>
              <a:t>Geliştirilmesi Alt Başlıkları</a:t>
            </a:r>
            <a:endParaRPr lang="tr-TR" sz="2100" b="1" u="sng"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
        <p:nvSpPr>
          <p:cNvPr id="2" name="Dikdörtgen 1"/>
          <p:cNvSpPr/>
          <p:nvPr/>
        </p:nvSpPr>
        <p:spPr>
          <a:xfrm>
            <a:off x="373695" y="1760931"/>
            <a:ext cx="8018999" cy="4247317"/>
          </a:xfrm>
          <a:prstGeom prst="rect">
            <a:avLst/>
          </a:prstGeom>
        </p:spPr>
        <p:txBody>
          <a:bodyPr wrap="square">
            <a:spAutoFit/>
          </a:bodyPr>
          <a:lstStyle/>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5.1.</a:t>
            </a:r>
            <a:r>
              <a:rPr lang="tr-TR" dirty="0">
                <a:latin typeface="Tahoma" panose="020B0604030504040204" pitchFamily="34" charset="0"/>
                <a:ea typeface="Tahoma" panose="020B0604030504040204" pitchFamily="34" charset="0"/>
                <a:cs typeface="Tahoma" panose="020B0604030504040204" pitchFamily="34" charset="0"/>
              </a:rPr>
              <a:t>Milli, manevi, kültürel değerlerin korunması ve geliştirilmesi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5.2.</a:t>
            </a:r>
            <a:r>
              <a:rPr lang="tr-TR" dirty="0">
                <a:latin typeface="Tahoma" panose="020B0604030504040204" pitchFamily="34" charset="0"/>
                <a:ea typeface="Tahoma" panose="020B0604030504040204" pitchFamily="34" charset="0"/>
                <a:cs typeface="Tahoma" panose="020B0604030504040204" pitchFamily="34" charset="0"/>
              </a:rPr>
              <a:t>Rehberlik faaliyetleri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5.3.</a:t>
            </a:r>
            <a:r>
              <a:rPr lang="tr-TR" dirty="0">
                <a:latin typeface="Tahoma" panose="020B0604030504040204" pitchFamily="34" charset="0"/>
                <a:ea typeface="Tahoma" panose="020B0604030504040204" pitchFamily="34" charset="0"/>
                <a:cs typeface="Tahoma" panose="020B0604030504040204" pitchFamily="34" charset="0"/>
              </a:rPr>
              <a:t>Toplumsal kuralların içselleştirilmesi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5.4.</a:t>
            </a:r>
            <a:r>
              <a:rPr lang="tr-TR" dirty="0">
                <a:latin typeface="Tahoma" panose="020B0604030504040204" pitchFamily="34" charset="0"/>
                <a:ea typeface="Tahoma" panose="020B0604030504040204" pitchFamily="34" charset="0"/>
                <a:cs typeface="Tahoma" panose="020B0604030504040204" pitchFamily="34" charset="0"/>
              </a:rPr>
              <a:t>Toplum Hizmeti ve Sosyal Sorumluluk Çalışmaları (hayvanların </a:t>
            </a:r>
            <a:r>
              <a:rPr lang="tr-TR" dirty="0" smtClean="0">
                <a:latin typeface="Tahoma" panose="020B0604030504040204" pitchFamily="34" charset="0"/>
                <a:ea typeface="Tahoma" panose="020B0604030504040204" pitchFamily="34" charset="0"/>
                <a:cs typeface="Tahoma" panose="020B0604030504040204" pitchFamily="34" charset="0"/>
              </a:rPr>
              <a:t>	korunması</a:t>
            </a:r>
            <a:r>
              <a:rPr lang="tr-TR" dirty="0">
                <a:latin typeface="Tahoma" panose="020B0604030504040204" pitchFamily="34" charset="0"/>
                <a:ea typeface="Tahoma" panose="020B0604030504040204" pitchFamily="34" charset="0"/>
                <a:cs typeface="Tahoma" panose="020B0604030504040204" pitchFamily="34" charset="0"/>
              </a:rPr>
              <a:t>, insan hakları vb. alanındaki faaliyetler)</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5.5.</a:t>
            </a:r>
            <a:r>
              <a:rPr lang="tr-TR" dirty="0">
                <a:latin typeface="Tahoma" panose="020B0604030504040204" pitchFamily="34" charset="0"/>
                <a:ea typeface="Tahoma" panose="020B0604030504040204" pitchFamily="34" charset="0"/>
                <a:cs typeface="Tahoma" panose="020B0604030504040204" pitchFamily="34" charset="0"/>
              </a:rPr>
              <a:t>Engellilere yönelik faaliyetler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5.6.</a:t>
            </a:r>
            <a:r>
              <a:rPr lang="tr-TR" dirty="0">
                <a:latin typeface="Tahoma" panose="020B0604030504040204" pitchFamily="34" charset="0"/>
                <a:ea typeface="Tahoma" panose="020B0604030504040204" pitchFamily="34" charset="0"/>
                <a:cs typeface="Tahoma" panose="020B0604030504040204" pitchFamily="34" charset="0"/>
              </a:rPr>
              <a:t>Zararlı alışkanlıkların önlenmesi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5.7.</a:t>
            </a:r>
            <a:r>
              <a:rPr lang="tr-TR" dirty="0">
                <a:latin typeface="Tahoma" panose="020B0604030504040204" pitchFamily="34" charset="0"/>
                <a:ea typeface="Tahoma" panose="020B0604030504040204" pitchFamily="34" charset="0"/>
                <a:cs typeface="Tahoma" panose="020B0604030504040204" pitchFamily="34" charset="0"/>
              </a:rPr>
              <a:t>Ağaçlandırma ve çevre bilincini artıracak çalışmalar </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5.8.</a:t>
            </a:r>
            <a:r>
              <a:rPr lang="tr-TR" dirty="0">
                <a:latin typeface="Tahoma" panose="020B0604030504040204" pitchFamily="34" charset="0"/>
                <a:ea typeface="Tahoma" panose="020B0604030504040204" pitchFamily="34" charset="0"/>
                <a:cs typeface="Tahoma" panose="020B0604030504040204" pitchFamily="34" charset="0"/>
              </a:rPr>
              <a:t>Çevre Temizliği Çalışmaları</a:t>
            </a:r>
          </a:p>
          <a:p>
            <a:pPr indent="449580" algn="just">
              <a:lnSpc>
                <a:spcPct val="150000"/>
              </a:lnSpc>
              <a:spcAft>
                <a:spcPts val="0"/>
              </a:spcAft>
            </a:pPr>
            <a:r>
              <a:rPr lang="tr-TR" b="1" dirty="0">
                <a:latin typeface="Tahoma" panose="020B0604030504040204" pitchFamily="34" charset="0"/>
                <a:ea typeface="Tahoma" panose="020B0604030504040204" pitchFamily="34" charset="0"/>
                <a:cs typeface="Tahoma" panose="020B0604030504040204" pitchFamily="34" charset="0"/>
              </a:rPr>
              <a:t>5.9.</a:t>
            </a:r>
            <a:r>
              <a:rPr lang="tr-TR" dirty="0">
                <a:latin typeface="Tahoma" panose="020B0604030504040204" pitchFamily="34" charset="0"/>
                <a:ea typeface="Tahoma" panose="020B0604030504040204" pitchFamily="34" charset="0"/>
                <a:cs typeface="Tahoma" panose="020B0604030504040204" pitchFamily="34" charset="0"/>
              </a:rPr>
              <a:t>Geri dönüşümle ilgili çalışmalar (sanatı da içine alacak </a:t>
            </a:r>
            <a:r>
              <a:rPr lang="tr-TR" dirty="0" smtClean="0">
                <a:latin typeface="Tahoma" panose="020B0604030504040204" pitchFamily="34" charset="0"/>
                <a:ea typeface="Tahoma" panose="020B0604030504040204" pitchFamily="34" charset="0"/>
                <a:cs typeface="Tahoma" panose="020B0604030504040204" pitchFamily="34" charset="0"/>
              </a:rPr>
              <a:t>çalışmalar)</a:t>
            </a:r>
            <a:endParaRPr lang="tr-TR" dirty="0">
              <a:effectLst/>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3076024931"/>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Rectangle 3"/>
          <p:cNvSpPr txBox="1">
            <a:spLocks/>
          </p:cNvSpPr>
          <p:nvPr/>
        </p:nvSpPr>
        <p:spPr>
          <a:xfrm>
            <a:off x="342901" y="2408094"/>
            <a:ext cx="8517947" cy="269828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tr-TR" altLang="tr-TR" sz="1800" dirty="0">
              <a:solidFill>
                <a:srgbClr val="FF0000"/>
              </a:solidFill>
              <a:latin typeface="Comic Sans MS" pitchFamily="66" charset="0"/>
            </a:endParaRPr>
          </a:p>
        </p:txBody>
      </p:sp>
      <p:sp>
        <p:nvSpPr>
          <p:cNvPr id="5" name="Dikdörtgen 4"/>
          <p:cNvSpPr/>
          <p:nvPr/>
        </p:nvSpPr>
        <p:spPr>
          <a:xfrm>
            <a:off x="579280" y="2015570"/>
            <a:ext cx="7773619" cy="2723823"/>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6. Sportif Faaliyetler</a:t>
            </a: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sz="1950" dirty="0">
                <a:latin typeface="Tahoma" panose="020B0604030504040204" pitchFamily="34" charset="0"/>
                <a:ea typeface="Tahoma" panose="020B0604030504040204" pitchFamily="34" charset="0"/>
                <a:cs typeface="Tahoma" panose="020B0604030504040204" pitchFamily="34" charset="0"/>
              </a:rPr>
              <a:t>Spor kulübünün yetiştirdiği sporcuların, okul dışında da kendilerini spor alanında geliştiren öğrencilerin tespit edilerek okullarına faydalı hale getirilmesi, öğretmenler arası spor etkinliklerinin yapılması, velilerin okula sahip çıkması için veliler arasında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spor turnuvaları</a:t>
            </a:r>
            <a:r>
              <a:rPr lang="tr-TR" sz="1950" dirty="0">
                <a:latin typeface="Tahoma" panose="020B0604030504040204" pitchFamily="34" charset="0"/>
                <a:ea typeface="Tahoma" panose="020B0604030504040204" pitchFamily="34" charset="0"/>
                <a:cs typeface="Tahoma" panose="020B0604030504040204" pitchFamily="34" charset="0"/>
              </a:rPr>
              <a:t> düzenlenmesi, uluslararası, ulusal, il ve ilçe genelinde yapılan sportif faaliyetlerde elde edilen başarı örnekleri, </a:t>
            </a:r>
            <a:r>
              <a:rPr lang="tr-TR" sz="1950" dirty="0" err="1">
                <a:solidFill>
                  <a:srgbClr val="FF0000"/>
                </a:solidFill>
                <a:latin typeface="Tahoma" panose="020B0604030504040204" pitchFamily="34" charset="0"/>
                <a:ea typeface="Tahoma" panose="020B0604030504040204" pitchFamily="34" charset="0"/>
                <a:cs typeface="Tahoma" panose="020B0604030504040204" pitchFamily="34" charset="0"/>
              </a:rPr>
              <a:t>obezitenin</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 önlenmesi </a:t>
            </a:r>
            <a:r>
              <a:rPr lang="tr-TR" sz="1950" dirty="0">
                <a:latin typeface="Tahoma" panose="020B0604030504040204" pitchFamily="34" charset="0"/>
                <a:ea typeface="Tahoma" panose="020B0604030504040204" pitchFamily="34" charset="0"/>
                <a:cs typeface="Tahoma" panose="020B0604030504040204" pitchFamily="34" charset="0"/>
              </a:rPr>
              <a:t>ile ilgili çalışmalar bu kategoriden başvuru yapabileceklerdir.</a:t>
            </a: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740370588"/>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Rectangle 3"/>
          <p:cNvSpPr txBox="1">
            <a:spLocks/>
          </p:cNvSpPr>
          <p:nvPr/>
        </p:nvSpPr>
        <p:spPr>
          <a:xfrm>
            <a:off x="342901" y="2408094"/>
            <a:ext cx="8517947" cy="269828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tr-TR" altLang="tr-TR" sz="1800" dirty="0">
              <a:solidFill>
                <a:srgbClr val="FF0000"/>
              </a:solidFill>
              <a:latin typeface="Comic Sans MS" pitchFamily="66" charset="0"/>
            </a:endParaRPr>
          </a:p>
        </p:txBody>
      </p:sp>
      <p:sp>
        <p:nvSpPr>
          <p:cNvPr id="5" name="Dikdörtgen 4"/>
          <p:cNvSpPr/>
          <p:nvPr/>
        </p:nvSpPr>
        <p:spPr>
          <a:xfrm>
            <a:off x="579280" y="1731585"/>
            <a:ext cx="7773619" cy="415498"/>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6. Sportif </a:t>
            </a:r>
            <a:r>
              <a:rPr lang="tr-TR" sz="2100" b="1" u="sng" dirty="0" smtClean="0">
                <a:latin typeface="Tahoma" panose="020B0604030504040204" pitchFamily="34" charset="0"/>
                <a:ea typeface="Tahoma" panose="020B0604030504040204" pitchFamily="34" charset="0"/>
                <a:cs typeface="Tahoma" panose="020B0604030504040204" pitchFamily="34" charset="0"/>
              </a:rPr>
              <a:t>Faaliyetler Alt Başlıkları</a:t>
            </a:r>
            <a:endParaRPr lang="tr-TR" sz="2100" b="1" u="sng"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
        <p:nvSpPr>
          <p:cNvPr id="2" name="Dikdörtgen 1"/>
          <p:cNvSpPr/>
          <p:nvPr/>
        </p:nvSpPr>
        <p:spPr>
          <a:xfrm>
            <a:off x="688378" y="2326074"/>
            <a:ext cx="7826991" cy="2862322"/>
          </a:xfrm>
          <a:prstGeom prst="rect">
            <a:avLst/>
          </a:prstGeom>
        </p:spPr>
        <p:txBody>
          <a:bodyPr wrap="square">
            <a:spAutoFit/>
          </a:bodyPr>
          <a:lstStyle/>
          <a:p>
            <a:pPr algn="just">
              <a:lnSpc>
                <a:spcPct val="150000"/>
              </a:lnSpc>
              <a:spcAft>
                <a:spcPts val="0"/>
              </a:spcAft>
            </a:pPr>
            <a:r>
              <a:rPr lang="tr-TR" sz="2000" b="1" dirty="0">
                <a:latin typeface="Tahoma" panose="020B0604030504040204" pitchFamily="34" charset="0"/>
                <a:ea typeface="Tahoma" panose="020B0604030504040204" pitchFamily="34" charset="0"/>
                <a:cs typeface="Tahoma" panose="020B0604030504040204" pitchFamily="34" charset="0"/>
              </a:rPr>
              <a:t>6.1.</a:t>
            </a:r>
            <a:r>
              <a:rPr lang="tr-TR" sz="2000" dirty="0">
                <a:latin typeface="Tahoma" panose="020B0604030504040204" pitchFamily="34" charset="0"/>
                <a:ea typeface="Tahoma" panose="020B0604030504040204" pitchFamily="34" charset="0"/>
                <a:cs typeface="Tahoma" panose="020B0604030504040204" pitchFamily="34" charset="0"/>
              </a:rPr>
              <a:t>Turnuvalarda elde edilen yerel ve ulusal </a:t>
            </a:r>
            <a:r>
              <a:rPr lang="tr-TR" sz="2000" dirty="0" smtClean="0">
                <a:latin typeface="Tahoma" panose="020B0604030504040204" pitchFamily="34" charset="0"/>
                <a:ea typeface="Tahoma" panose="020B0604030504040204" pitchFamily="34" charset="0"/>
                <a:cs typeface="Tahoma" panose="020B0604030504040204" pitchFamily="34" charset="0"/>
              </a:rPr>
              <a:t>başarılar</a:t>
            </a:r>
          </a:p>
          <a:p>
            <a:pPr algn="just">
              <a:lnSpc>
                <a:spcPct val="150000"/>
              </a:lnSpc>
              <a:spcAft>
                <a:spcPts val="0"/>
              </a:spcAft>
            </a:pPr>
            <a:r>
              <a:rPr lang="tr-TR" sz="2000" b="1" dirty="0" smtClean="0">
                <a:latin typeface="Tahoma" panose="020B0604030504040204" pitchFamily="34" charset="0"/>
                <a:ea typeface="Tahoma" panose="020B0604030504040204" pitchFamily="34" charset="0"/>
                <a:cs typeface="Tahoma" panose="020B0604030504040204" pitchFamily="34" charset="0"/>
              </a:rPr>
              <a:t>6.2.</a:t>
            </a:r>
            <a:r>
              <a:rPr lang="tr-TR" sz="2000" dirty="0" smtClean="0">
                <a:latin typeface="Tahoma" panose="020B0604030504040204" pitchFamily="34" charset="0"/>
                <a:ea typeface="Tahoma" panose="020B0604030504040204" pitchFamily="34" charset="0"/>
                <a:cs typeface="Tahoma" panose="020B0604030504040204" pitchFamily="34" charset="0"/>
              </a:rPr>
              <a:t>Sağlıklı </a:t>
            </a:r>
            <a:r>
              <a:rPr lang="tr-TR" sz="2000" dirty="0">
                <a:latin typeface="Tahoma" panose="020B0604030504040204" pitchFamily="34" charset="0"/>
                <a:ea typeface="Tahoma" panose="020B0604030504040204" pitchFamily="34" charset="0"/>
                <a:cs typeface="Tahoma" panose="020B0604030504040204" pitchFamily="34" charset="0"/>
              </a:rPr>
              <a:t>beslenme ve yaşam, </a:t>
            </a:r>
            <a:r>
              <a:rPr lang="tr-TR" sz="2000" dirty="0" err="1">
                <a:latin typeface="Tahoma" panose="020B0604030504040204" pitchFamily="34" charset="0"/>
                <a:ea typeface="Tahoma" panose="020B0604030504040204" pitchFamily="34" charset="0"/>
                <a:cs typeface="Tahoma" panose="020B0604030504040204" pitchFamily="34" charset="0"/>
              </a:rPr>
              <a:t>obezite</a:t>
            </a:r>
            <a:r>
              <a:rPr lang="tr-TR" sz="2000" dirty="0">
                <a:latin typeface="Tahoma" panose="020B0604030504040204" pitchFamily="34" charset="0"/>
                <a:ea typeface="Tahoma" panose="020B0604030504040204" pitchFamily="34" charset="0"/>
                <a:cs typeface="Tahoma" panose="020B0604030504040204" pitchFamily="34" charset="0"/>
              </a:rPr>
              <a:t> ile </a:t>
            </a:r>
            <a:r>
              <a:rPr lang="tr-TR" sz="2000" dirty="0" smtClean="0">
                <a:latin typeface="Tahoma" panose="020B0604030504040204" pitchFamily="34" charset="0"/>
                <a:ea typeface="Tahoma" panose="020B0604030504040204" pitchFamily="34" charset="0"/>
                <a:cs typeface="Tahoma" panose="020B0604030504040204" pitchFamily="34" charset="0"/>
              </a:rPr>
              <a:t>mücadele</a:t>
            </a:r>
          </a:p>
          <a:p>
            <a:pPr algn="just">
              <a:lnSpc>
                <a:spcPct val="150000"/>
              </a:lnSpc>
              <a:spcAft>
                <a:spcPts val="0"/>
              </a:spcAft>
            </a:pPr>
            <a:r>
              <a:rPr lang="tr-TR" sz="2000" b="1" dirty="0" smtClean="0">
                <a:latin typeface="Tahoma" panose="020B0604030504040204" pitchFamily="34" charset="0"/>
                <a:ea typeface="Tahoma" panose="020B0604030504040204" pitchFamily="34" charset="0"/>
                <a:cs typeface="Tahoma" panose="020B0604030504040204" pitchFamily="34" charset="0"/>
              </a:rPr>
              <a:t>6.3.</a:t>
            </a:r>
            <a:r>
              <a:rPr lang="tr-TR" sz="2000" dirty="0" smtClean="0">
                <a:latin typeface="Tahoma" panose="020B0604030504040204" pitchFamily="34" charset="0"/>
                <a:ea typeface="Tahoma" panose="020B0604030504040204" pitchFamily="34" charset="0"/>
                <a:cs typeface="Tahoma" panose="020B0604030504040204" pitchFamily="34" charset="0"/>
              </a:rPr>
              <a:t>Spor </a:t>
            </a:r>
            <a:r>
              <a:rPr lang="tr-TR" sz="2000" dirty="0">
                <a:latin typeface="Tahoma" panose="020B0604030504040204" pitchFamily="34" charset="0"/>
                <a:ea typeface="Tahoma" panose="020B0604030504040204" pitchFamily="34" charset="0"/>
                <a:cs typeface="Tahoma" panose="020B0604030504040204" pitchFamily="34" charset="0"/>
              </a:rPr>
              <a:t>faaliyetleri (öğrenci, öğretmen, veli katılımı gibi geniş tabanlı faaliyetler vb</a:t>
            </a:r>
            <a:r>
              <a:rPr lang="tr-TR" sz="20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Aft>
                <a:spcPts val="0"/>
              </a:spcAft>
            </a:pPr>
            <a:r>
              <a:rPr lang="tr-TR" sz="2000" b="1" dirty="0" smtClean="0">
                <a:latin typeface="Tahoma" panose="020B0604030504040204" pitchFamily="34" charset="0"/>
                <a:ea typeface="Tahoma" panose="020B0604030504040204" pitchFamily="34" charset="0"/>
                <a:cs typeface="Tahoma" panose="020B0604030504040204" pitchFamily="34" charset="0"/>
              </a:rPr>
              <a:t>6.4.</a:t>
            </a:r>
            <a:r>
              <a:rPr lang="tr-TR" sz="2000" dirty="0" smtClean="0">
                <a:latin typeface="Tahoma" panose="020B0604030504040204" pitchFamily="34" charset="0"/>
                <a:ea typeface="Tahoma" panose="020B0604030504040204" pitchFamily="34" charset="0"/>
                <a:cs typeface="Tahoma" panose="020B0604030504040204" pitchFamily="34" charset="0"/>
              </a:rPr>
              <a:t>Alternatif </a:t>
            </a:r>
            <a:r>
              <a:rPr lang="tr-TR" sz="2000" dirty="0">
                <a:latin typeface="Tahoma" panose="020B0604030504040204" pitchFamily="34" charset="0"/>
                <a:ea typeface="Tahoma" panose="020B0604030504040204" pitchFamily="34" charset="0"/>
                <a:cs typeface="Tahoma" panose="020B0604030504040204" pitchFamily="34" charset="0"/>
              </a:rPr>
              <a:t>ve farklı sporların yaygınlaştırılması, ilimize transfer edilmesi</a:t>
            </a:r>
            <a:endParaRPr lang="tr-TR" sz="2000" dirty="0">
              <a:effectLst/>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259697287"/>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579280" y="1795753"/>
            <a:ext cx="7874769" cy="3162404"/>
          </a:xfrm>
          <a:prstGeom prst="rect">
            <a:avLst/>
          </a:prstGeom>
        </p:spPr>
        <p:txBody>
          <a:bodyPr wrap="square">
            <a:spAutoFit/>
          </a:bodyPr>
          <a:lstStyle/>
          <a:p>
            <a:r>
              <a:rPr lang="tr-TR" sz="3000" b="1" u="sng" dirty="0">
                <a:solidFill>
                  <a:srgbClr val="230871"/>
                </a:solidFill>
                <a:latin typeface="Tahoma" panose="020B0604030504040204" pitchFamily="34" charset="0"/>
                <a:ea typeface="Tahoma" panose="020B0604030504040204" pitchFamily="34" charset="0"/>
                <a:cs typeface="Tahoma" panose="020B0604030504040204" pitchFamily="34" charset="0"/>
              </a:rPr>
              <a:t>Not: </a:t>
            </a: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sz="1950" dirty="0">
                <a:latin typeface="Tahoma" panose="020B0604030504040204" pitchFamily="34" charset="0"/>
                <a:ea typeface="Tahoma" panose="020B0604030504040204" pitchFamily="34" charset="0"/>
                <a:cs typeface="Tahoma" panose="020B0604030504040204" pitchFamily="34" charset="0"/>
              </a:rPr>
              <a:t>Proje teklifleri mümkün olduğu ölçüde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yenilikçi uygulama ve çözümler </a:t>
            </a:r>
            <a:r>
              <a:rPr lang="tr-TR" sz="1950" dirty="0">
                <a:latin typeface="Tahoma" panose="020B0604030504040204" pitchFamily="34" charset="0"/>
                <a:ea typeface="Tahoma" panose="020B0604030504040204" pitchFamily="34" charset="0"/>
                <a:cs typeface="Tahoma" panose="020B0604030504040204" pitchFamily="34" charset="0"/>
              </a:rPr>
              <a:t>içermeli, ilimiz dâhilinde özgün olmalıdır. Öğretmen ve yöneticilerimiz,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bireysel, grupça ve kurumsal başvurular </a:t>
            </a:r>
            <a:r>
              <a:rPr lang="tr-TR" sz="1950" dirty="0">
                <a:latin typeface="Tahoma" panose="020B0604030504040204" pitchFamily="34" charset="0"/>
                <a:ea typeface="Tahoma" panose="020B0604030504040204" pitchFamily="34" charset="0"/>
                <a:cs typeface="Tahoma" panose="020B0604030504040204" pitchFamily="34" charset="0"/>
              </a:rPr>
              <a:t>yapabileceklerdir. Belirlenen çalışma konusunun yukarıda belirtilen konu başlıklarıyla ilişkilendirilememesi durumunda, başvuru sahibi bu durumu belirtmek suretiyle başvurusunu en uygun alan ile ilişkilendirerek gönderebilir, başvuru kategorileri birer tavsiye niteliğinde olup çalışmaları kısıtlayıcı ve sınırlandırıcı şekilde değildir.</a:t>
            </a:r>
          </a:p>
        </p:txBody>
      </p:sp>
      <p:grpSp>
        <p:nvGrpSpPr>
          <p:cNvPr id="14" name="Grup 13"/>
          <p:cNvGrpSpPr/>
          <p:nvPr/>
        </p:nvGrpSpPr>
        <p:grpSpPr>
          <a:xfrm>
            <a:off x="0" y="129308"/>
            <a:ext cx="9144000" cy="6729896"/>
            <a:chOff x="0" y="129308"/>
            <a:chExt cx="9144000" cy="6729896"/>
          </a:xfrm>
        </p:grpSpPr>
        <p:pic>
          <p:nvPicPr>
            <p:cNvPr id="15" name="Resim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7" name="Resim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8" name="Düz Bağlayıcı 17"/>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Metin kutusu 18"/>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37463025"/>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579280" y="1440962"/>
            <a:ext cx="7938287" cy="4154984"/>
          </a:xfrm>
          <a:prstGeom prst="rect">
            <a:avLst/>
          </a:prstGeom>
        </p:spPr>
        <p:txBody>
          <a:bodyPr wrap="square">
            <a:spAutoFit/>
          </a:bodyPr>
          <a:lstStyle/>
          <a:p>
            <a:pPr algn="ctr"/>
            <a:r>
              <a:rPr lang="tr-TR" sz="3000" b="1" dirty="0">
                <a:solidFill>
                  <a:srgbClr val="230871"/>
                </a:solidFill>
                <a:latin typeface="Tahoma" panose="020B0604030504040204" pitchFamily="34" charset="0"/>
                <a:ea typeface="Tahoma" panose="020B0604030504040204" pitchFamily="34" charset="0"/>
                <a:cs typeface="Tahoma" panose="020B0604030504040204" pitchFamily="34" charset="0"/>
              </a:rPr>
              <a:t>Proje Katılım Koşulları</a:t>
            </a:r>
          </a:p>
          <a:p>
            <a:pPr algn="just"/>
            <a:endParaRPr lang="tr-TR" sz="1950" dirty="0">
              <a:latin typeface="Tahoma" panose="020B0604030504040204" pitchFamily="34" charset="0"/>
              <a:ea typeface="Tahoma" panose="020B0604030504040204" pitchFamily="34" charset="0"/>
              <a:cs typeface="Tahoma" panose="020B0604030504040204" pitchFamily="34" charset="0"/>
            </a:endParaRPr>
          </a:p>
          <a:p>
            <a:pPr algn="just"/>
            <a:r>
              <a:rPr lang="tr-TR" sz="1950" dirty="0">
                <a:latin typeface="Tahoma" panose="020B0604030504040204" pitchFamily="34" charset="0"/>
                <a:ea typeface="Tahoma" panose="020B0604030504040204" pitchFamily="34" charset="0"/>
                <a:cs typeface="Tahoma" panose="020B0604030504040204" pitchFamily="34" charset="0"/>
              </a:rPr>
              <a:t>	1. Çalıştığınız projenin eğitim öğretim faaliyetlerini geliştirmeyi amaçlayan bir yönünün,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özgün olarak uygulanmış ve sonuçlarının alınmış olması </a:t>
            </a:r>
            <a:r>
              <a:rPr lang="tr-TR" sz="1950" dirty="0">
                <a:latin typeface="Tahoma" panose="020B0604030504040204" pitchFamily="34" charset="0"/>
                <a:ea typeface="Tahoma" panose="020B0604030504040204" pitchFamily="34" charset="0"/>
                <a:cs typeface="Tahoma" panose="020B0604030504040204" pitchFamily="34" charset="0"/>
              </a:rPr>
              <a:t>gerekmektedir. (anket, ihtiyaç analizi, görüşme, gözlem vs.)</a:t>
            </a:r>
          </a:p>
          <a:p>
            <a:pPr algn="just"/>
            <a:r>
              <a:rPr lang="tr-TR" sz="1950" dirty="0">
                <a:latin typeface="Tahoma" panose="020B0604030504040204" pitchFamily="34" charset="0"/>
                <a:ea typeface="Tahoma" panose="020B0604030504040204" pitchFamily="34" charset="0"/>
                <a:cs typeface="Tahoma" panose="020B0604030504040204" pitchFamily="34" charset="0"/>
              </a:rPr>
              <a:t>	2. Hazırlanan ve sunulan projelerin başka bir projenin birebir aynısı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(kopyası) ya da çevirisi</a:t>
            </a:r>
            <a:r>
              <a:rPr lang="tr-TR" sz="1950" dirty="0">
                <a:latin typeface="Tahoma" panose="020B0604030504040204" pitchFamily="34" charset="0"/>
                <a:ea typeface="Tahoma" panose="020B0604030504040204" pitchFamily="34" charset="0"/>
                <a:cs typeface="Tahoma" panose="020B0604030504040204" pitchFamily="34" charset="0"/>
              </a:rPr>
              <a:t> olduğu tespit edilirse, proje hangi aşamada olursa olsun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süreçten çıkarılacaktır.</a:t>
            </a:r>
          </a:p>
          <a:p>
            <a:pPr algn="just"/>
            <a:r>
              <a:rPr lang="tr-TR" sz="1950" dirty="0">
                <a:latin typeface="Tahoma" panose="020B0604030504040204" pitchFamily="34" charset="0"/>
                <a:ea typeface="Tahoma" panose="020B0604030504040204" pitchFamily="34" charset="0"/>
                <a:cs typeface="Tahoma" panose="020B0604030504040204" pitchFamily="34" charset="0"/>
              </a:rPr>
              <a:t>	3.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Uygulanabilir, sürdürülebilir ve yaygınlaştırılabilir</a:t>
            </a:r>
            <a:r>
              <a:rPr lang="tr-TR" sz="1950" dirty="0">
                <a:latin typeface="Tahoma" panose="020B0604030504040204" pitchFamily="34" charset="0"/>
                <a:ea typeface="Tahoma" panose="020B0604030504040204" pitchFamily="34" charset="0"/>
                <a:cs typeface="Tahoma" panose="020B0604030504040204" pitchFamily="34" charset="0"/>
              </a:rPr>
              <a:t> olmalıdır.</a:t>
            </a:r>
          </a:p>
          <a:p>
            <a:pPr algn="just"/>
            <a:r>
              <a:rPr lang="tr-TR" sz="1950" dirty="0">
                <a:latin typeface="Tahoma" panose="020B0604030504040204" pitchFamily="34" charset="0"/>
                <a:ea typeface="Tahoma" panose="020B0604030504040204" pitchFamily="34" charset="0"/>
                <a:cs typeface="Tahoma" panose="020B0604030504040204" pitchFamily="34" charset="0"/>
              </a:rPr>
              <a:t>	4. Rapor hazırlanırken varsa faydalanılan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kaynaklar</a:t>
            </a:r>
            <a:r>
              <a:rPr lang="tr-TR" sz="1950" dirty="0">
                <a:latin typeface="Tahoma" panose="020B0604030504040204" pitchFamily="34" charset="0"/>
                <a:ea typeface="Tahoma" panose="020B0604030504040204" pitchFamily="34" charset="0"/>
                <a:cs typeface="Tahoma" panose="020B0604030504040204" pitchFamily="34" charset="0"/>
              </a:rPr>
              <a:t> belirtilecektir.</a:t>
            </a:r>
          </a:p>
          <a:p>
            <a:pPr algn="just"/>
            <a:r>
              <a:rPr lang="tr-TR" sz="1950" dirty="0">
                <a:latin typeface="Tahoma" panose="020B0604030504040204" pitchFamily="34" charset="0"/>
                <a:ea typeface="Tahoma" panose="020B0604030504040204" pitchFamily="34" charset="0"/>
                <a:cs typeface="Tahoma" panose="020B0604030504040204" pitchFamily="34" charset="0"/>
              </a:rPr>
              <a:t> </a:t>
            </a:r>
          </a:p>
        </p:txBody>
      </p:sp>
      <p:grpSp>
        <p:nvGrpSpPr>
          <p:cNvPr id="6" name="Grup 5"/>
          <p:cNvGrpSpPr/>
          <p:nvPr/>
        </p:nvGrpSpPr>
        <p:grpSpPr>
          <a:xfrm>
            <a:off x="0" y="129308"/>
            <a:ext cx="9144000" cy="6729896"/>
            <a:chOff x="0" y="129308"/>
            <a:chExt cx="9144000" cy="6729896"/>
          </a:xfrm>
        </p:grpSpPr>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9" name="Düz Bağlayıcı 8"/>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Metin kutusu 9"/>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70212158"/>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1 Başlık"/>
          <p:cNvSpPr txBox="1">
            <a:spLocks/>
          </p:cNvSpPr>
          <p:nvPr/>
        </p:nvSpPr>
        <p:spPr>
          <a:xfrm>
            <a:off x="1293668" y="2179470"/>
            <a:ext cx="6172200" cy="85725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altLang="tr-TR" sz="4500" dirty="0">
              <a:solidFill>
                <a:srgbClr val="000099"/>
              </a:solidFill>
              <a:latin typeface="Comic Sans MS" pitchFamily="66" charset="0"/>
            </a:endParaRPr>
          </a:p>
        </p:txBody>
      </p:sp>
      <p:sp>
        <p:nvSpPr>
          <p:cNvPr id="10" name="2 İçerik Yer Tutucusu"/>
          <p:cNvSpPr txBox="1">
            <a:spLocks/>
          </p:cNvSpPr>
          <p:nvPr/>
        </p:nvSpPr>
        <p:spPr>
          <a:xfrm>
            <a:off x="276211" y="3198302"/>
            <a:ext cx="8463395" cy="229303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endParaRPr lang="tr-TR" altLang="tr-TR" sz="2100" dirty="0">
              <a:latin typeface="Comic Sans MS" panose="030F0702030302020204" pitchFamily="66" charset="0"/>
            </a:endParaRPr>
          </a:p>
        </p:txBody>
      </p:sp>
      <p:sp>
        <p:nvSpPr>
          <p:cNvPr id="6" name="Dikdörtgen 5"/>
          <p:cNvSpPr/>
          <p:nvPr/>
        </p:nvSpPr>
        <p:spPr>
          <a:xfrm>
            <a:off x="2319914" y="1701305"/>
            <a:ext cx="4501553" cy="553998"/>
          </a:xfrm>
          <a:prstGeom prst="rect">
            <a:avLst/>
          </a:prstGeom>
        </p:spPr>
        <p:txBody>
          <a:bodyPr wrap="none">
            <a:spAutoFit/>
          </a:bodyPr>
          <a:lstStyle/>
          <a:p>
            <a:pPr algn="ctr"/>
            <a:r>
              <a:rPr lang="tr-TR" sz="3000" b="1" dirty="0">
                <a:solidFill>
                  <a:srgbClr val="230871"/>
                </a:solidFill>
                <a:latin typeface="Tahoma" panose="020B0604030504040204" pitchFamily="34" charset="0"/>
                <a:ea typeface="Tahoma" panose="020B0604030504040204" pitchFamily="34" charset="0"/>
                <a:cs typeface="Tahoma" panose="020B0604030504040204" pitchFamily="34" charset="0"/>
              </a:rPr>
              <a:t>Proje Katılım Koşulları</a:t>
            </a:r>
          </a:p>
        </p:txBody>
      </p:sp>
      <p:sp>
        <p:nvSpPr>
          <p:cNvPr id="8" name="Dikdörtgen 7"/>
          <p:cNvSpPr/>
          <p:nvPr/>
        </p:nvSpPr>
        <p:spPr>
          <a:xfrm>
            <a:off x="401775" y="2278385"/>
            <a:ext cx="8337831" cy="2793072"/>
          </a:xfrm>
          <a:prstGeom prst="rect">
            <a:avLst/>
          </a:prstGeom>
        </p:spPr>
        <p:txBody>
          <a:bodyPr wrap="square">
            <a:spAutoFit/>
          </a:bodyPr>
          <a:lstStyle/>
          <a:p>
            <a:pPr algn="just"/>
            <a:r>
              <a:rPr lang="tr-TR" sz="1950" dirty="0">
                <a:latin typeface="Tahoma" panose="020B0604030504040204" pitchFamily="34" charset="0"/>
                <a:ea typeface="Tahoma" panose="020B0604030504040204" pitchFamily="34" charset="0"/>
                <a:cs typeface="Tahoma" panose="020B0604030504040204" pitchFamily="34" charset="0"/>
              </a:rPr>
              <a:t>	5. Proje kapsamında yer alacak öğretmenlerin iletişim becerilerine sahip, sınıf dışına taşan etkinlikleri olan, birlikte çalışmayı, birlikte üretmeyi, demokratik davranışları, yenilikçi ve sürekli gelişimi benimseyen özelliklere sahip olması önemsenmektedir. </a:t>
            </a:r>
          </a:p>
          <a:p>
            <a:pPr algn="just"/>
            <a:r>
              <a:rPr lang="tr-TR" sz="1950" dirty="0">
                <a:latin typeface="Tahoma" panose="020B0604030504040204" pitchFamily="34" charset="0"/>
                <a:ea typeface="Tahoma" panose="020B0604030504040204" pitchFamily="34" charset="0"/>
                <a:cs typeface="Tahoma" panose="020B0604030504040204" pitchFamily="34" charset="0"/>
              </a:rPr>
              <a:t>	6. Proje rapor dokümanlarında başvuru yapan okulun ya da öğretmenin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ismi yer almayacaktır</a:t>
            </a:r>
            <a:r>
              <a:rPr lang="tr-TR" sz="1950" dirty="0">
                <a:latin typeface="Tahoma" panose="020B0604030504040204" pitchFamily="34" charset="0"/>
                <a:ea typeface="Tahoma" panose="020B0604030504040204" pitchFamily="34" charset="0"/>
                <a:cs typeface="Tahoma" panose="020B0604030504040204" pitchFamily="34" charset="0"/>
              </a:rPr>
              <a:t>, isim ve okul bilgisi yazılımda girilecek olup değerlendirmeyi etkilememesi adına komisyona isimsiz şekilde verileceğinden bu konu önemlidir.</a:t>
            </a:r>
          </a:p>
          <a:p>
            <a:pPr algn="just"/>
            <a:r>
              <a:rPr lang="tr-TR" sz="1950" dirty="0">
                <a:latin typeface="Tahoma" panose="020B0604030504040204" pitchFamily="34" charset="0"/>
                <a:ea typeface="Tahoma" panose="020B0604030504040204" pitchFamily="34" charset="0"/>
                <a:cs typeface="Tahoma" panose="020B0604030504040204" pitchFamily="34" charset="0"/>
              </a:rPr>
              <a:t>	7.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Bir kişi </a:t>
            </a:r>
            <a:r>
              <a:rPr lang="tr-TR" sz="1950" dirty="0">
                <a:latin typeface="Tahoma" panose="020B0604030504040204" pitchFamily="34" charset="0"/>
                <a:ea typeface="Tahoma" panose="020B0604030504040204" pitchFamily="34" charset="0"/>
                <a:cs typeface="Tahoma" panose="020B0604030504040204" pitchFamily="34" charset="0"/>
              </a:rPr>
              <a:t>her kategoriden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en fazla bir projeyle</a:t>
            </a:r>
            <a:r>
              <a:rPr lang="tr-TR" sz="1950" dirty="0">
                <a:latin typeface="Tahoma" panose="020B0604030504040204" pitchFamily="34" charset="0"/>
                <a:ea typeface="Tahoma" panose="020B0604030504040204" pitchFamily="34" charset="0"/>
                <a:cs typeface="Tahoma" panose="020B0604030504040204" pitchFamily="34" charset="0"/>
              </a:rPr>
              <a:t> başvuru yapabilir. </a:t>
            </a:r>
          </a:p>
        </p:txBody>
      </p:sp>
      <p:grpSp>
        <p:nvGrpSpPr>
          <p:cNvPr id="12" name="Grup 11"/>
          <p:cNvGrpSpPr/>
          <p:nvPr/>
        </p:nvGrpSpPr>
        <p:grpSpPr>
          <a:xfrm>
            <a:off x="0" y="129308"/>
            <a:ext cx="9144000" cy="6729896"/>
            <a:chOff x="0" y="129308"/>
            <a:chExt cx="9144000" cy="6729896"/>
          </a:xfrm>
        </p:grpSpPr>
        <p:pic>
          <p:nvPicPr>
            <p:cNvPr id="13"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4" name="Resim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5" name="Düz Bağlayıcı 14"/>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Metin kutusu 16"/>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2069403273"/>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465291" y="2919440"/>
            <a:ext cx="8049554" cy="1592744"/>
          </a:xfrm>
          <a:prstGeom prst="rect">
            <a:avLst/>
          </a:prstGeom>
        </p:spPr>
        <p:txBody>
          <a:bodyPr wrap="square">
            <a:spAutoFit/>
          </a:bodyPr>
          <a:lstStyle/>
          <a:p>
            <a:pPr algn="just"/>
            <a:r>
              <a:rPr lang="tr-TR" sz="1950" dirty="0">
                <a:latin typeface="Tahoma" panose="020B0604030504040204" pitchFamily="34" charset="0"/>
                <a:ea typeface="Tahoma" panose="020B0604030504040204" pitchFamily="34" charset="0"/>
                <a:cs typeface="Tahoma" panose="020B0604030504040204" pitchFamily="34" charset="0"/>
              </a:rPr>
              <a:t>	8.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Grup çalışmaları </a:t>
            </a:r>
            <a:r>
              <a:rPr lang="tr-TR" sz="1950" dirty="0">
                <a:latin typeface="Tahoma" panose="020B0604030504040204" pitchFamily="34" charset="0"/>
                <a:ea typeface="Tahoma" panose="020B0604030504040204" pitchFamily="34" charset="0"/>
                <a:cs typeface="Tahoma" panose="020B0604030504040204" pitchFamily="34" charset="0"/>
              </a:rPr>
              <a:t>en fazla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3</a:t>
            </a:r>
            <a:r>
              <a:rPr lang="tr-TR" sz="1950" dirty="0">
                <a:latin typeface="Tahoma" panose="020B0604030504040204" pitchFamily="34" charset="0"/>
                <a:ea typeface="Tahoma" panose="020B0604030504040204" pitchFamily="34" charset="0"/>
                <a:cs typeface="Tahoma" panose="020B0604030504040204" pitchFamily="34" charset="0"/>
              </a:rPr>
              <a:t> kişi ile yapılabilecektir.</a:t>
            </a:r>
          </a:p>
          <a:p>
            <a:pPr algn="just"/>
            <a:r>
              <a:rPr lang="tr-TR" sz="1950" dirty="0">
                <a:latin typeface="Tahoma" panose="020B0604030504040204" pitchFamily="34" charset="0"/>
                <a:ea typeface="Tahoma" panose="020B0604030504040204" pitchFamily="34" charset="0"/>
                <a:cs typeface="Tahoma" panose="020B0604030504040204" pitchFamily="34" charset="0"/>
              </a:rPr>
              <a:t>	9.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Kurumsal başvurular</a:t>
            </a:r>
            <a:r>
              <a:rPr lang="tr-TR" sz="1950" dirty="0">
                <a:latin typeface="Tahoma" panose="020B0604030504040204" pitchFamily="34" charset="0"/>
                <a:ea typeface="Tahoma" panose="020B0604030504040204" pitchFamily="34" charset="0"/>
                <a:cs typeface="Tahoma" panose="020B0604030504040204" pitchFamily="34" charset="0"/>
              </a:rPr>
              <a:t>, okul yöneticisi tarafından yapılacaktır; kurumsal çalışmada ekip üyesi sayısı </a:t>
            </a:r>
            <a:r>
              <a:rPr lang="tr-TR" sz="1950" dirty="0">
                <a:solidFill>
                  <a:srgbClr val="FF0000"/>
                </a:solidFill>
                <a:latin typeface="Tahoma" panose="020B0604030504040204" pitchFamily="34" charset="0"/>
                <a:ea typeface="Tahoma" panose="020B0604030504040204" pitchFamily="34" charset="0"/>
                <a:cs typeface="Tahoma" panose="020B0604030504040204" pitchFamily="34" charset="0"/>
              </a:rPr>
              <a:t>5</a:t>
            </a:r>
            <a:r>
              <a:rPr lang="tr-TR" sz="1950" dirty="0">
                <a:latin typeface="Tahoma" panose="020B0604030504040204" pitchFamily="34" charset="0"/>
                <a:ea typeface="Tahoma" panose="020B0604030504040204" pitchFamily="34" charset="0"/>
                <a:cs typeface="Tahoma" panose="020B0604030504040204" pitchFamily="34" charset="0"/>
              </a:rPr>
              <a:t> kişiyi geçmeyecektir.</a:t>
            </a:r>
          </a:p>
          <a:p>
            <a:pPr algn="just"/>
            <a:r>
              <a:rPr lang="tr-TR" sz="1950" dirty="0">
                <a:latin typeface="Tahoma" panose="020B0604030504040204" pitchFamily="34" charset="0"/>
                <a:ea typeface="Tahoma" panose="020B0604030504040204" pitchFamily="34" charset="0"/>
                <a:cs typeface="Tahoma" panose="020B0604030504040204" pitchFamily="34" charset="0"/>
              </a:rPr>
              <a:t>	10. Okul öncesi, İlkokul, Ortaokul ve Ortaöğretim kurumları kendi içerisindeki kategorilerde değerlendirilecektir.</a:t>
            </a:r>
          </a:p>
        </p:txBody>
      </p:sp>
      <p:sp>
        <p:nvSpPr>
          <p:cNvPr id="6" name="Dikdörtgen 5"/>
          <p:cNvSpPr/>
          <p:nvPr/>
        </p:nvSpPr>
        <p:spPr>
          <a:xfrm>
            <a:off x="2424933" y="2242837"/>
            <a:ext cx="4501553" cy="553998"/>
          </a:xfrm>
          <a:prstGeom prst="rect">
            <a:avLst/>
          </a:prstGeom>
        </p:spPr>
        <p:txBody>
          <a:bodyPr wrap="none">
            <a:spAutoFit/>
          </a:bodyPr>
          <a:lstStyle/>
          <a:p>
            <a:pPr algn="ctr"/>
            <a:r>
              <a:rPr lang="tr-TR" sz="3000" b="1" dirty="0">
                <a:solidFill>
                  <a:srgbClr val="230871"/>
                </a:solidFill>
                <a:latin typeface="Tahoma" panose="020B0604030504040204" pitchFamily="34" charset="0"/>
                <a:ea typeface="Tahoma" panose="020B0604030504040204" pitchFamily="34" charset="0"/>
                <a:cs typeface="Tahoma" panose="020B0604030504040204" pitchFamily="34" charset="0"/>
              </a:rPr>
              <a:t>Proje Katılım Koşulları</a:t>
            </a:r>
          </a:p>
        </p:txBody>
      </p:sp>
      <p:grpSp>
        <p:nvGrpSpPr>
          <p:cNvPr id="7" name="Grup 6"/>
          <p:cNvGrpSpPr/>
          <p:nvPr/>
        </p:nvGrpSpPr>
        <p:grpSpPr>
          <a:xfrm>
            <a:off x="0" y="129308"/>
            <a:ext cx="9144000" cy="6729896"/>
            <a:chOff x="0" y="129308"/>
            <a:chExt cx="9144000" cy="6729896"/>
          </a:xfrm>
        </p:grpSpPr>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9" name="Resim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0" name="Düz Bağlayıcı 9"/>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Metin kutusu 11"/>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488153570"/>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3270690" y="1637282"/>
            <a:ext cx="3055645" cy="553998"/>
          </a:xfrm>
          <a:prstGeom prst="rect">
            <a:avLst/>
          </a:prstGeom>
        </p:spPr>
        <p:txBody>
          <a:bodyPr wrap="none">
            <a:spAutoFit/>
          </a:bodyPr>
          <a:lstStyle/>
          <a:p>
            <a:r>
              <a:rPr lang="tr-TR" sz="3000" b="1" dirty="0">
                <a:solidFill>
                  <a:srgbClr val="230871"/>
                </a:solidFill>
                <a:latin typeface="Tahoma" panose="020B0604030504040204" pitchFamily="34" charset="0"/>
                <a:ea typeface="Tahoma" panose="020B0604030504040204" pitchFamily="34" charset="0"/>
                <a:cs typeface="Tahoma" panose="020B0604030504040204" pitchFamily="34" charset="0"/>
              </a:rPr>
              <a:t>Değerlendirme</a:t>
            </a:r>
          </a:p>
        </p:txBody>
      </p:sp>
      <p:sp>
        <p:nvSpPr>
          <p:cNvPr id="6" name="Dikdörtgen 5"/>
          <p:cNvSpPr/>
          <p:nvPr/>
        </p:nvSpPr>
        <p:spPr>
          <a:xfrm>
            <a:off x="374256" y="2690124"/>
            <a:ext cx="8170934" cy="3116238"/>
          </a:xfrm>
          <a:prstGeom prst="rect">
            <a:avLst/>
          </a:prstGeom>
        </p:spPr>
        <p:txBody>
          <a:bodyPr wrap="squar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Ön İnceleme ve Değerlendirme</a:t>
            </a:r>
          </a:p>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dirty="0">
                <a:latin typeface="Tahoma" panose="020B0604030504040204" pitchFamily="34" charset="0"/>
                <a:ea typeface="Tahoma" panose="020B0604030504040204" pitchFamily="34" charset="0"/>
                <a:cs typeface="Tahoma" panose="020B0604030504040204" pitchFamily="34" charset="0"/>
              </a:rPr>
              <a:t>Başvurular Ar-Ge Birimi web sayfasında açılan bir link üzerinden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online</a:t>
            </a:r>
            <a:r>
              <a:rPr lang="tr-TR" dirty="0">
                <a:latin typeface="Tahoma" panose="020B0604030504040204" pitchFamily="34" charset="0"/>
                <a:ea typeface="Tahoma" panose="020B0604030504040204" pitchFamily="34" charset="0"/>
                <a:cs typeface="Tahoma" panose="020B0604030504040204" pitchFamily="34" charset="0"/>
              </a:rPr>
              <a:t> yapılacaktır.</a:t>
            </a:r>
          </a:p>
          <a:p>
            <a:pPr algn="just"/>
            <a:r>
              <a:rPr lang="tr-TR" dirty="0">
                <a:latin typeface="Tahoma" panose="020B0604030504040204" pitchFamily="34" charset="0"/>
                <a:ea typeface="Tahoma" panose="020B0604030504040204" pitchFamily="34" charset="0"/>
                <a:cs typeface="Tahoma" panose="020B0604030504040204" pitchFamily="34" charset="0"/>
              </a:rPr>
              <a:t>Rapor metni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açık ve anlaşılır bir dille</a:t>
            </a:r>
            <a:r>
              <a:rPr lang="tr-TR" dirty="0">
                <a:latin typeface="Tahoma" panose="020B0604030504040204" pitchFamily="34" charset="0"/>
                <a:ea typeface="Tahoma" panose="020B0604030504040204" pitchFamily="34" charset="0"/>
                <a:cs typeface="Tahoma" panose="020B0604030504040204" pitchFamily="34" charset="0"/>
              </a:rPr>
              <a:t> yazılacaktır.</a:t>
            </a:r>
          </a:p>
          <a:p>
            <a:pPr algn="just"/>
            <a:r>
              <a:rPr lang="tr-TR" dirty="0">
                <a:latin typeface="Tahoma" panose="020B0604030504040204" pitchFamily="34" charset="0"/>
                <a:ea typeface="Tahoma" panose="020B0604030504040204" pitchFamily="34" charset="0"/>
                <a:cs typeface="Tahoma" panose="020B0604030504040204" pitchFamily="34" charset="0"/>
              </a:rPr>
              <a:t>Başvuru esnasında çalışmanızı anlatan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5 fotoğraf ve 1 video</a:t>
            </a:r>
            <a:r>
              <a:rPr lang="tr-TR" dirty="0">
                <a:latin typeface="Tahoma" panose="020B0604030504040204" pitchFamily="34" charset="0"/>
                <a:ea typeface="Tahoma" panose="020B0604030504040204" pitchFamily="34" charset="0"/>
                <a:cs typeface="Tahoma" panose="020B0604030504040204" pitchFamily="34" charset="0"/>
              </a:rPr>
              <a:t> sisteme yüklenebilecektir. </a:t>
            </a:r>
          </a:p>
          <a:p>
            <a:pPr algn="just"/>
            <a:r>
              <a:rPr lang="tr-TR" dirty="0">
                <a:latin typeface="Tahoma" panose="020B0604030504040204" pitchFamily="34" charset="0"/>
                <a:ea typeface="Tahoma" panose="020B0604030504040204" pitchFamily="34" charset="0"/>
                <a:cs typeface="Tahoma" panose="020B0604030504040204" pitchFamily="34" charset="0"/>
              </a:rPr>
              <a:t>Sonuçları alınmamış projeler değerlendirilmeyecektir. Başvuru tarihinden sonra rapor üzerinde değişiklik yapılmayacaktır. Ayrıca başvuru linki üzerine eklenen fotoğraflar ve varsa video dışında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CD, Flash Bellek vb. Yöntemlerle ek belge sunulmayacaktır</a:t>
            </a:r>
            <a:r>
              <a:rPr lang="tr-TR" dirty="0">
                <a:latin typeface="Tahoma" panose="020B0604030504040204" pitchFamily="34" charset="0"/>
                <a:ea typeface="Tahoma" panose="020B0604030504040204" pitchFamily="34" charset="0"/>
                <a:cs typeface="Tahoma" panose="020B0604030504040204" pitchFamily="34" charset="0"/>
              </a:rPr>
              <a:t>.</a:t>
            </a:r>
          </a:p>
        </p:txBody>
      </p:sp>
      <p:grpSp>
        <p:nvGrpSpPr>
          <p:cNvPr id="8" name="Grup 7"/>
          <p:cNvGrpSpPr/>
          <p:nvPr/>
        </p:nvGrpSpPr>
        <p:grpSpPr>
          <a:xfrm>
            <a:off x="0" y="129308"/>
            <a:ext cx="9144000" cy="6729896"/>
            <a:chOff x="0" y="129308"/>
            <a:chExt cx="9144000" cy="6729896"/>
          </a:xfrm>
        </p:grpSpPr>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0" name="Resim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2" name="Düz Bağlayıcı 11"/>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Metin kutusu 12"/>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1449801044"/>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327728" y="2667253"/>
            <a:ext cx="8193186" cy="2239074"/>
          </a:xfrm>
          <a:prstGeom prst="rect">
            <a:avLst/>
          </a:prstGeom>
        </p:spPr>
        <p:txBody>
          <a:bodyPr wrap="square">
            <a:spAutoFit/>
          </a:bodyPr>
          <a:lstStyle/>
          <a:p>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dirty="0">
                <a:latin typeface="Tahoma" panose="020B0604030504040204" pitchFamily="34" charset="0"/>
                <a:ea typeface="Tahoma" panose="020B0604030504040204" pitchFamily="34" charset="0"/>
                <a:cs typeface="Tahoma" panose="020B0604030504040204" pitchFamily="34" charset="0"/>
              </a:rPr>
              <a:t>Başvuru süreci tamamlandıktan sonra Milli Eğitim Müdürlüğü tarafından alan</a:t>
            </a:r>
          </a:p>
          <a:p>
            <a:pPr algn="just"/>
            <a:r>
              <a:rPr lang="tr-TR" dirty="0">
                <a:latin typeface="Tahoma" panose="020B0604030504040204" pitchFamily="34" charset="0"/>
                <a:ea typeface="Tahoma" panose="020B0604030504040204" pitchFamily="34" charset="0"/>
                <a:cs typeface="Tahoma" panose="020B0604030504040204" pitchFamily="34" charset="0"/>
              </a:rPr>
              <a:t>uzmanlarından oluşturulan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komisyon</a:t>
            </a:r>
            <a:r>
              <a:rPr lang="tr-TR" dirty="0">
                <a:latin typeface="Tahoma" panose="020B0604030504040204" pitchFamily="34" charset="0"/>
                <a:ea typeface="Tahoma" panose="020B0604030504040204" pitchFamily="34" charset="0"/>
                <a:cs typeface="Tahoma" panose="020B0604030504040204" pitchFamily="34" charset="0"/>
              </a:rPr>
              <a:t> tüm başvuruların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ön incelemesi ve puanlamasını </a:t>
            </a:r>
            <a:r>
              <a:rPr lang="tr-TR" dirty="0">
                <a:latin typeface="Tahoma" panose="020B0604030504040204" pitchFamily="34" charset="0"/>
                <a:ea typeface="Tahoma" panose="020B0604030504040204" pitchFamily="34" charset="0"/>
                <a:cs typeface="Tahoma" panose="020B0604030504040204" pitchFamily="34" charset="0"/>
              </a:rPr>
              <a:t>yapacaktır. </a:t>
            </a:r>
          </a:p>
          <a:p>
            <a:pPr algn="just"/>
            <a:r>
              <a:rPr lang="tr-TR" dirty="0">
                <a:latin typeface="Tahoma" panose="020B0604030504040204" pitchFamily="34" charset="0"/>
                <a:ea typeface="Tahoma" panose="020B0604030504040204" pitchFamily="34" charset="0"/>
                <a:cs typeface="Tahoma" panose="020B0604030504040204" pitchFamily="34" charset="0"/>
              </a:rPr>
              <a:t>Yapılacak yazılım ile komisyon, başvuruyu hangi okul ve öğretmenin yaptığını</a:t>
            </a:r>
          </a:p>
          <a:p>
            <a:pPr algn="just"/>
            <a:r>
              <a:rPr lang="tr-TR" dirty="0">
                <a:latin typeface="Tahoma" panose="020B0604030504040204" pitchFamily="34" charset="0"/>
                <a:ea typeface="Tahoma" panose="020B0604030504040204" pitchFamily="34" charset="0"/>
                <a:cs typeface="Tahoma" panose="020B0604030504040204" pitchFamily="34" charset="0"/>
              </a:rPr>
              <a:t>göremeyecektir (Başvuru sahipleri rapor içerisinde, fotoğraflarda ve video içerisinde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hiçbir şekilde başvuru sahibinin kimliğini ve kurumunu ortaya çıkaracak yazı ve görsel</a:t>
            </a:r>
            <a:r>
              <a:rPr lang="tr-TR" dirty="0">
                <a:latin typeface="Tahoma" panose="020B0604030504040204" pitchFamily="34" charset="0"/>
                <a:ea typeface="Tahoma" panose="020B0604030504040204" pitchFamily="34" charset="0"/>
                <a:cs typeface="Tahoma" panose="020B0604030504040204" pitchFamily="34" charset="0"/>
              </a:rPr>
              <a:t> kullanmayacaktır).</a:t>
            </a:r>
          </a:p>
        </p:txBody>
      </p:sp>
      <p:sp>
        <p:nvSpPr>
          <p:cNvPr id="6" name="Dikdörtgen 5"/>
          <p:cNvSpPr/>
          <p:nvPr/>
        </p:nvSpPr>
        <p:spPr>
          <a:xfrm>
            <a:off x="454531" y="2274838"/>
            <a:ext cx="4392549" cy="415498"/>
          </a:xfrm>
          <a:prstGeom prst="rect">
            <a:avLst/>
          </a:prstGeom>
        </p:spPr>
        <p:txBody>
          <a:bodyPr wrap="non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Ön İnceleme ve Değerlendirme</a:t>
            </a:r>
          </a:p>
        </p:txBody>
      </p:sp>
      <p:grpSp>
        <p:nvGrpSpPr>
          <p:cNvPr id="8" name="Grup 7"/>
          <p:cNvGrpSpPr/>
          <p:nvPr/>
        </p:nvGrpSpPr>
        <p:grpSpPr>
          <a:xfrm>
            <a:off x="0" y="129308"/>
            <a:ext cx="9144000" cy="6729896"/>
            <a:chOff x="0" y="129308"/>
            <a:chExt cx="9144000" cy="6729896"/>
          </a:xfrm>
        </p:grpSpPr>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0" name="Resim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2" name="Düz Bağlayıcı 11"/>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Metin kutusu 12"/>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1639978094"/>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550259" y="2919871"/>
            <a:ext cx="8025276" cy="1477328"/>
          </a:xfrm>
          <a:prstGeom prst="rect">
            <a:avLst/>
          </a:prstGeom>
        </p:spPr>
        <p:txBody>
          <a:bodyPr wrap="square">
            <a:spAutoFit/>
          </a:bodyPr>
          <a:lstStyle/>
          <a:p>
            <a:pPr algn="just"/>
            <a:r>
              <a:rPr lang="tr-TR" dirty="0">
                <a:latin typeface="Tahoma" panose="020B0604030504040204" pitchFamily="34" charset="0"/>
                <a:ea typeface="Tahoma" panose="020B0604030504040204" pitchFamily="34" charset="0"/>
                <a:cs typeface="Tahoma" panose="020B0604030504040204" pitchFamily="34" charset="0"/>
              </a:rPr>
              <a:t>Başvurular komisyon tarafından ekte bulunan ölçek esas alınarak değerlendirilecek ve başvurulardan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70 puan </a:t>
            </a:r>
            <a:r>
              <a:rPr lang="tr-TR" dirty="0">
                <a:latin typeface="Tahoma" panose="020B0604030504040204" pitchFamily="34" charset="0"/>
                <a:ea typeface="Tahoma" panose="020B0604030504040204" pitchFamily="34" charset="0"/>
                <a:cs typeface="Tahoma" panose="020B0604030504040204" pitchFamily="34" charset="0"/>
              </a:rPr>
              <a:t>ve üzeri alan çalışmalar alan izlemesine seçilecektir.</a:t>
            </a:r>
          </a:p>
          <a:p>
            <a:pPr algn="just"/>
            <a:r>
              <a:rPr lang="tr-TR" dirty="0">
                <a:latin typeface="Tahoma" panose="020B0604030504040204" pitchFamily="34" charset="0"/>
                <a:ea typeface="Tahoma" panose="020B0604030504040204" pitchFamily="34" charset="0"/>
                <a:cs typeface="Tahoma" panose="020B0604030504040204" pitchFamily="34" charset="0"/>
              </a:rPr>
              <a:t>Alan izlemesine kalan başvurular Milli Eğitim Müdürlüğümüz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Ar-Ge Birimi web sayfasında</a:t>
            </a:r>
            <a:r>
              <a:rPr lang="tr-TR" dirty="0">
                <a:latin typeface="Tahoma" panose="020B0604030504040204" pitchFamily="34" charset="0"/>
                <a:ea typeface="Tahoma" panose="020B0604030504040204" pitchFamily="34" charset="0"/>
                <a:cs typeface="Tahoma" panose="020B0604030504040204" pitchFamily="34" charset="0"/>
              </a:rPr>
              <a:t> ilan edilecektir.</a:t>
            </a:r>
          </a:p>
        </p:txBody>
      </p:sp>
      <p:sp>
        <p:nvSpPr>
          <p:cNvPr id="12" name="Dikdörtgen 11"/>
          <p:cNvSpPr/>
          <p:nvPr/>
        </p:nvSpPr>
        <p:spPr>
          <a:xfrm>
            <a:off x="431203" y="2432632"/>
            <a:ext cx="4392549" cy="415498"/>
          </a:xfrm>
          <a:prstGeom prst="rect">
            <a:avLst/>
          </a:prstGeom>
        </p:spPr>
        <p:txBody>
          <a:bodyPr wrap="non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Ön İnceleme ve Değerlendirme</a:t>
            </a:r>
          </a:p>
        </p:txBody>
      </p:sp>
      <p:grpSp>
        <p:nvGrpSpPr>
          <p:cNvPr id="8" name="Grup 7"/>
          <p:cNvGrpSpPr/>
          <p:nvPr/>
        </p:nvGrpSpPr>
        <p:grpSpPr>
          <a:xfrm>
            <a:off x="0" y="129308"/>
            <a:ext cx="9144000" cy="6729896"/>
            <a:chOff x="0" y="129308"/>
            <a:chExt cx="9144000" cy="6729896"/>
          </a:xfrm>
        </p:grpSpPr>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0" name="Resim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981803208"/>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85636"/>
            <a:ext cx="9144000" cy="5172364"/>
          </a:xfrm>
          <a:prstGeom prst="rect">
            <a:avLst/>
          </a:prstGeom>
        </p:spPr>
      </p:pic>
      <p:sp>
        <p:nvSpPr>
          <p:cNvPr id="3" name="Metin kutusu 2"/>
          <p:cNvSpPr txBox="1"/>
          <p:nvPr/>
        </p:nvSpPr>
        <p:spPr>
          <a:xfrm>
            <a:off x="1496291" y="655781"/>
            <a:ext cx="6382327" cy="707886"/>
          </a:xfrm>
          <a:prstGeom prst="rect">
            <a:avLst/>
          </a:prstGeom>
          <a:noFill/>
        </p:spPr>
        <p:txBody>
          <a:bodyPr wrap="square" rtlCol="0">
            <a:spAutoFit/>
          </a:bodyPr>
          <a:lstStyle/>
          <a:p>
            <a:pPr algn="ctr"/>
            <a:r>
              <a:rPr lang="tr-TR" sz="4000" dirty="0" smtClean="0">
                <a:latin typeface="Cuprum" panose="02000506000000020004" pitchFamily="2" charset="0"/>
                <a:ea typeface="Tahoma" panose="020B0604030504040204" pitchFamily="34" charset="0"/>
                <a:cs typeface="Tahoma" panose="020B0604030504040204" pitchFamily="34" charset="0"/>
              </a:rPr>
              <a:t>TEMEL YAKLAŞIM</a:t>
            </a:r>
            <a:endParaRPr lang="tr-TR" sz="4000" dirty="0">
              <a:latin typeface="Cuprum" panose="02000506000000020004" pitchFamily="2" charset="0"/>
              <a:ea typeface="Tahoma" panose="020B0604030504040204" pitchFamily="34" charset="0"/>
              <a:cs typeface="Tahoma" panose="020B0604030504040204" pitchFamily="34" charset="0"/>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4359" y="1252105"/>
            <a:ext cx="978323" cy="1334077"/>
          </a:xfrm>
          <a:prstGeom prst="rect">
            <a:avLst/>
          </a:prstGeom>
        </p:spPr>
      </p:pic>
    </p:spTree>
    <p:extLst>
      <p:ext uri="{BB962C8B-B14F-4D97-AF65-F5344CB8AC3E}">
        <p14:creationId xmlns:p14="http://schemas.microsoft.com/office/powerpoint/2010/main" val="794614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593393" y="2492653"/>
            <a:ext cx="2348720" cy="415498"/>
          </a:xfrm>
          <a:prstGeom prst="rect">
            <a:avLst/>
          </a:prstGeom>
        </p:spPr>
        <p:txBody>
          <a:bodyPr wrap="non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Alan İncelemesi</a:t>
            </a:r>
          </a:p>
        </p:txBody>
      </p:sp>
      <p:sp>
        <p:nvSpPr>
          <p:cNvPr id="6" name="Dikdörtgen 5"/>
          <p:cNvSpPr/>
          <p:nvPr/>
        </p:nvSpPr>
        <p:spPr>
          <a:xfrm>
            <a:off x="471361" y="3013724"/>
            <a:ext cx="7937483" cy="1754326"/>
          </a:xfrm>
          <a:prstGeom prst="rect">
            <a:avLst/>
          </a:prstGeom>
        </p:spPr>
        <p:txBody>
          <a:bodyPr wrap="square">
            <a:spAutoFit/>
          </a:bodyPr>
          <a:lstStyle/>
          <a:p>
            <a:pPr algn="just"/>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Ön değerlendirmede 70 puan </a:t>
            </a:r>
            <a:r>
              <a:rPr lang="tr-TR" dirty="0">
                <a:latin typeface="Tahoma" panose="020B0604030504040204" pitchFamily="34" charset="0"/>
                <a:ea typeface="Tahoma" panose="020B0604030504040204" pitchFamily="34" charset="0"/>
                <a:cs typeface="Tahoma" panose="020B0604030504040204" pitchFamily="34" charset="0"/>
              </a:rPr>
              <a:t>ve üzeri alan çalışmalar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alan incelemesine </a:t>
            </a:r>
            <a:r>
              <a:rPr lang="tr-TR" dirty="0">
                <a:latin typeface="Tahoma" panose="020B0604030504040204" pitchFamily="34" charset="0"/>
                <a:ea typeface="Tahoma" panose="020B0604030504040204" pitchFamily="34" charset="0"/>
                <a:cs typeface="Tahoma" panose="020B0604030504040204" pitchFamily="34" charset="0"/>
              </a:rPr>
              <a:t>tabi tutulacaktır.</a:t>
            </a:r>
          </a:p>
          <a:p>
            <a:pPr algn="just"/>
            <a:r>
              <a:rPr lang="tr-TR" dirty="0">
                <a:latin typeface="Tahoma" panose="020B0604030504040204" pitchFamily="34" charset="0"/>
                <a:ea typeface="Tahoma" panose="020B0604030504040204" pitchFamily="34" charset="0"/>
                <a:cs typeface="Tahoma" panose="020B0604030504040204" pitchFamily="34" charset="0"/>
              </a:rPr>
              <a:t>Bu süreçte alan incelemesinde Milli Eğitim Müdürlüğü tarafından alan inceleme komisyonu kurulacaktır. Komisyonda en az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3 üye </a:t>
            </a:r>
            <a:r>
              <a:rPr lang="tr-TR" dirty="0">
                <a:latin typeface="Tahoma" panose="020B0604030504040204" pitchFamily="34" charset="0"/>
                <a:ea typeface="Tahoma" panose="020B0604030504040204" pitchFamily="34" charset="0"/>
                <a:cs typeface="Tahoma" panose="020B0604030504040204" pitchFamily="34" charset="0"/>
              </a:rPr>
              <a:t>bulunacaktır.</a:t>
            </a:r>
          </a:p>
          <a:p>
            <a:pPr algn="just"/>
            <a:r>
              <a:rPr lang="tr-TR" dirty="0">
                <a:latin typeface="Tahoma" panose="020B0604030504040204" pitchFamily="34" charset="0"/>
                <a:ea typeface="Tahoma" panose="020B0604030504040204" pitchFamily="34" charset="0"/>
                <a:cs typeface="Tahoma" panose="020B0604030504040204" pitchFamily="34" charset="0"/>
              </a:rPr>
              <a:t>Alan inceleme komisyonu başvuru sahiplerine gelecekleri günü ve saati bir hafta önceden bildirecektir.</a:t>
            </a:r>
          </a:p>
        </p:txBody>
      </p:sp>
      <p:grpSp>
        <p:nvGrpSpPr>
          <p:cNvPr id="8" name="Grup 7"/>
          <p:cNvGrpSpPr/>
          <p:nvPr/>
        </p:nvGrpSpPr>
        <p:grpSpPr>
          <a:xfrm>
            <a:off x="0" y="129308"/>
            <a:ext cx="9144000" cy="6729896"/>
            <a:chOff x="0" y="129308"/>
            <a:chExt cx="9144000" cy="6729896"/>
          </a:xfrm>
        </p:grpSpPr>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0" name="Resim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2" name="Düz Bağlayıcı 11"/>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Metin kutusu 12"/>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060261496"/>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0" name="Dikdörtgen 9"/>
          <p:cNvSpPr/>
          <p:nvPr/>
        </p:nvSpPr>
        <p:spPr>
          <a:xfrm>
            <a:off x="593393" y="2492653"/>
            <a:ext cx="2347117" cy="415498"/>
          </a:xfrm>
          <a:prstGeom prst="rect">
            <a:avLst/>
          </a:prstGeom>
        </p:spPr>
        <p:txBody>
          <a:bodyPr wrap="non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Alan İncelemesi</a:t>
            </a:r>
          </a:p>
        </p:txBody>
      </p:sp>
      <p:sp>
        <p:nvSpPr>
          <p:cNvPr id="5" name="Dikdörtgen 4"/>
          <p:cNvSpPr/>
          <p:nvPr/>
        </p:nvSpPr>
        <p:spPr>
          <a:xfrm>
            <a:off x="488518" y="3025240"/>
            <a:ext cx="7920325" cy="1477328"/>
          </a:xfrm>
          <a:prstGeom prst="rect">
            <a:avLst/>
          </a:prstGeom>
        </p:spPr>
        <p:txBody>
          <a:bodyPr wrap="square">
            <a:spAutoFit/>
          </a:bodyPr>
          <a:lstStyle/>
          <a:p>
            <a:pPr algn="just"/>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Alan incelemesi esnasında </a:t>
            </a:r>
            <a:r>
              <a:rPr lang="tr-TR" dirty="0">
                <a:latin typeface="Tahoma" panose="020B0604030504040204" pitchFamily="34" charset="0"/>
                <a:ea typeface="Tahoma" panose="020B0604030504040204" pitchFamily="34" charset="0"/>
                <a:cs typeface="Tahoma" panose="020B0604030504040204" pitchFamily="34" charset="0"/>
              </a:rPr>
              <a:t>başvuru sahibi kişi/kişiler ya da kurumsal başvuru yapan kurum yöneticileri; başvuru formu, yapılan çalışmaya ait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tüm evrak, görsel ve videoları hazır</a:t>
            </a:r>
            <a:r>
              <a:rPr lang="tr-TR" dirty="0">
                <a:latin typeface="Tahoma" panose="020B0604030504040204" pitchFamily="34" charset="0"/>
                <a:ea typeface="Tahoma" panose="020B0604030504040204" pitchFamily="34" charset="0"/>
                <a:cs typeface="Tahoma" panose="020B0604030504040204" pitchFamily="34" charset="0"/>
              </a:rPr>
              <a:t> bulundurmak zorundadır.</a:t>
            </a:r>
          </a:p>
          <a:p>
            <a:pPr algn="just"/>
            <a:r>
              <a:rPr lang="tr-TR" dirty="0">
                <a:latin typeface="Tahoma" panose="020B0604030504040204" pitchFamily="34" charset="0"/>
                <a:ea typeface="Tahoma" panose="020B0604030504040204" pitchFamily="34" charset="0"/>
                <a:cs typeface="Tahoma" panose="020B0604030504040204" pitchFamily="34" charset="0"/>
              </a:rPr>
              <a:t>Komisyon üyelerinin puanlarının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aritmetik ortalaması </a:t>
            </a:r>
            <a:r>
              <a:rPr lang="tr-TR" dirty="0">
                <a:latin typeface="Tahoma" panose="020B0604030504040204" pitchFamily="34" charset="0"/>
                <a:ea typeface="Tahoma" panose="020B0604030504040204" pitchFamily="34" charset="0"/>
                <a:cs typeface="Tahoma" panose="020B0604030504040204" pitchFamily="34" charset="0"/>
              </a:rPr>
              <a:t>alan incelemesi puanını oluşturacaktır. </a:t>
            </a:r>
          </a:p>
        </p:txBody>
      </p:sp>
      <p:grpSp>
        <p:nvGrpSpPr>
          <p:cNvPr id="8" name="Grup 7"/>
          <p:cNvGrpSpPr/>
          <p:nvPr/>
        </p:nvGrpSpPr>
        <p:grpSpPr>
          <a:xfrm>
            <a:off x="0" y="128104"/>
            <a:ext cx="9144000" cy="6729896"/>
            <a:chOff x="0" y="129308"/>
            <a:chExt cx="9144000" cy="6729896"/>
          </a:xfrm>
        </p:grpSpPr>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2996852058"/>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5" name="Dikdörtgen 4"/>
          <p:cNvSpPr/>
          <p:nvPr/>
        </p:nvSpPr>
        <p:spPr>
          <a:xfrm>
            <a:off x="473941" y="1782601"/>
            <a:ext cx="2980303" cy="415498"/>
          </a:xfrm>
          <a:prstGeom prst="rect">
            <a:avLst/>
          </a:prstGeom>
        </p:spPr>
        <p:txBody>
          <a:bodyPr wrap="none">
            <a:spAutoFit/>
          </a:bodyPr>
          <a:lstStyle/>
          <a:p>
            <a:r>
              <a:rPr lang="tr-TR" sz="2100" b="1" u="sng" dirty="0">
                <a:latin typeface="Tahoma" panose="020B0604030504040204" pitchFamily="34" charset="0"/>
                <a:ea typeface="Tahoma" panose="020B0604030504040204" pitchFamily="34" charset="0"/>
                <a:cs typeface="Tahoma" panose="020B0604030504040204" pitchFamily="34" charset="0"/>
              </a:rPr>
              <a:t>Nihai Değerlendirme</a:t>
            </a:r>
          </a:p>
        </p:txBody>
      </p:sp>
      <p:sp>
        <p:nvSpPr>
          <p:cNvPr id="6" name="Dikdörtgen 5"/>
          <p:cNvSpPr/>
          <p:nvPr/>
        </p:nvSpPr>
        <p:spPr>
          <a:xfrm>
            <a:off x="407183" y="2489054"/>
            <a:ext cx="8131938" cy="2585323"/>
          </a:xfrm>
          <a:prstGeom prst="rect">
            <a:avLst/>
          </a:prstGeom>
        </p:spPr>
        <p:txBody>
          <a:bodyPr wrap="square">
            <a:spAutoFit/>
          </a:bodyPr>
          <a:lstStyle/>
          <a:p>
            <a:pPr algn="just"/>
            <a:r>
              <a:rPr lang="tr-TR" dirty="0">
                <a:latin typeface="Tahoma" panose="020B0604030504040204" pitchFamily="34" charset="0"/>
                <a:ea typeface="Tahoma" panose="020B0604030504040204" pitchFamily="34" charset="0"/>
                <a:cs typeface="Tahoma" panose="020B0604030504040204" pitchFamily="34" charset="0"/>
              </a:rPr>
              <a:t>Bir projenin nihai puanı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ön inceleme puanının %40’ı </a:t>
            </a:r>
            <a:r>
              <a:rPr lang="tr-TR" dirty="0">
                <a:latin typeface="Tahoma" panose="020B0604030504040204" pitchFamily="34" charset="0"/>
                <a:ea typeface="Tahoma" panose="020B0604030504040204" pitchFamily="34" charset="0"/>
                <a:cs typeface="Tahoma" panose="020B0604030504040204" pitchFamily="34" charset="0"/>
              </a:rPr>
              <a:t>ve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alan incelemesi puanının %60 </a:t>
            </a:r>
            <a:r>
              <a:rPr lang="tr-TR" dirty="0">
                <a:latin typeface="Tahoma" panose="020B0604030504040204" pitchFamily="34" charset="0"/>
                <a:ea typeface="Tahoma" panose="020B0604030504040204" pitchFamily="34" charset="0"/>
                <a:cs typeface="Tahoma" panose="020B0604030504040204" pitchFamily="34" charset="0"/>
              </a:rPr>
              <a:t>ağırlığı alınarak hesaplanacaktır.</a:t>
            </a:r>
          </a:p>
          <a:p>
            <a:pPr algn="just"/>
            <a:r>
              <a:rPr lang="tr-TR" dirty="0">
                <a:latin typeface="Tahoma" panose="020B0604030504040204" pitchFamily="34" charset="0"/>
                <a:ea typeface="Tahoma" panose="020B0604030504040204" pitchFamily="34" charset="0"/>
                <a:cs typeface="Tahoma" panose="020B0604030504040204" pitchFamily="34" charset="0"/>
              </a:rPr>
              <a:t>Başvuru kategorilerinin her birinden kaç başvurunun ödül alacağı komisyon tarafından belirlenecektir.</a:t>
            </a:r>
          </a:p>
          <a:p>
            <a:pPr algn="just"/>
            <a:r>
              <a:rPr lang="tr-TR" dirty="0">
                <a:latin typeface="Tahoma" panose="020B0604030504040204" pitchFamily="34" charset="0"/>
                <a:ea typeface="Tahoma" panose="020B0604030504040204" pitchFamily="34" charset="0"/>
                <a:cs typeface="Tahoma" panose="020B0604030504040204" pitchFamily="34" charset="0"/>
              </a:rPr>
              <a:t>Bu yıl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derecelendirme (1.,2.,3. vb. sıralama) </a:t>
            </a:r>
            <a:r>
              <a:rPr lang="tr-TR" dirty="0">
                <a:latin typeface="Tahoma" panose="020B0604030504040204" pitchFamily="34" charset="0"/>
                <a:ea typeface="Tahoma" panose="020B0604030504040204" pitchFamily="34" charset="0"/>
                <a:cs typeface="Tahoma" panose="020B0604030504040204" pitchFamily="34" charset="0"/>
              </a:rPr>
              <a:t>yapılmayacaktır. Ödül alan projeler sene sonunda yapılacak </a:t>
            </a:r>
            <a:r>
              <a:rPr lang="tr-TR" dirty="0">
                <a:solidFill>
                  <a:srgbClr val="FF0000"/>
                </a:solidFill>
                <a:latin typeface="Tahoma" panose="020B0604030504040204" pitchFamily="34" charset="0"/>
                <a:ea typeface="Tahoma" panose="020B0604030504040204" pitchFamily="34" charset="0"/>
                <a:cs typeface="Tahoma" panose="020B0604030504040204" pitchFamily="34" charset="0"/>
              </a:rPr>
              <a:t>ödül töreninde</a:t>
            </a:r>
            <a:r>
              <a:rPr lang="tr-TR" dirty="0">
                <a:latin typeface="Tahoma" panose="020B0604030504040204" pitchFamily="34" charset="0"/>
                <a:ea typeface="Tahoma" panose="020B0604030504040204" pitchFamily="34" charset="0"/>
                <a:cs typeface="Tahoma" panose="020B0604030504040204" pitchFamily="34" charset="0"/>
              </a:rPr>
              <a:t> açıklanacaktır. Bir kategoride 3’ten fazla ödüllendirme yapılması mümkündür. </a:t>
            </a:r>
          </a:p>
          <a:p>
            <a:pPr algn="just"/>
            <a:r>
              <a:rPr lang="tr-TR" dirty="0">
                <a:latin typeface="Tahoma" panose="020B0604030504040204" pitchFamily="34" charset="0"/>
                <a:ea typeface="Tahoma" panose="020B0604030504040204" pitchFamily="34" charset="0"/>
                <a:cs typeface="Tahoma" panose="020B0604030504040204" pitchFamily="34" charset="0"/>
              </a:rPr>
              <a:t>Sürece dahil olan tüm çalışmalar ödül alıp almamasına bakılmaksızın </a:t>
            </a:r>
            <a:r>
              <a:rPr lang="tr-TR" b="1" i="1" dirty="0">
                <a:solidFill>
                  <a:srgbClr val="FF0000"/>
                </a:solidFill>
                <a:latin typeface="Tahoma" panose="020B0604030504040204" pitchFamily="34" charset="0"/>
                <a:ea typeface="Tahoma" panose="020B0604030504040204" pitchFamily="34" charset="0"/>
                <a:cs typeface="Tahoma" panose="020B0604030504040204" pitchFamily="34" charset="0"/>
              </a:rPr>
              <a:t>1. Uşak Bilim ve Eğitim Fuarı’</a:t>
            </a:r>
            <a:r>
              <a:rPr lang="tr-TR" dirty="0">
                <a:latin typeface="Tahoma" panose="020B0604030504040204" pitchFamily="34" charset="0"/>
                <a:ea typeface="Tahoma" panose="020B0604030504040204" pitchFamily="34" charset="0"/>
                <a:cs typeface="Tahoma" panose="020B0604030504040204" pitchFamily="34" charset="0"/>
              </a:rPr>
              <a:t> </a:t>
            </a:r>
            <a:r>
              <a:rPr lang="tr-TR" dirty="0" err="1">
                <a:latin typeface="Tahoma" panose="020B0604030504040204" pitchFamily="34" charset="0"/>
                <a:ea typeface="Tahoma" panose="020B0604030504040204" pitchFamily="34" charset="0"/>
                <a:cs typeface="Tahoma" panose="020B0604030504040204" pitchFamily="34" charset="0"/>
              </a:rPr>
              <a:t>ndaki</a:t>
            </a:r>
            <a:r>
              <a:rPr lang="tr-TR" dirty="0">
                <a:latin typeface="Tahoma" panose="020B0604030504040204" pitchFamily="34" charset="0"/>
                <a:ea typeface="Tahoma" panose="020B0604030504040204" pitchFamily="34" charset="0"/>
                <a:cs typeface="Tahoma" panose="020B0604030504040204" pitchFamily="34" charset="0"/>
              </a:rPr>
              <a:t> stantlarda sergilenecektir. </a:t>
            </a:r>
          </a:p>
        </p:txBody>
      </p:sp>
      <p:grpSp>
        <p:nvGrpSpPr>
          <p:cNvPr id="8" name="Grup 7"/>
          <p:cNvGrpSpPr/>
          <p:nvPr/>
        </p:nvGrpSpPr>
        <p:grpSpPr>
          <a:xfrm>
            <a:off x="0" y="128104"/>
            <a:ext cx="9144000" cy="6729896"/>
            <a:chOff x="0" y="129308"/>
            <a:chExt cx="9144000" cy="6729896"/>
          </a:xfrm>
        </p:grpSpPr>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0" name="Resim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2" name="Düz Bağlayıcı 11"/>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Metin kutusu 12"/>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2768209751"/>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61143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2" name="Rectangle 3"/>
          <p:cNvSpPr txBox="1">
            <a:spLocks noChangeArrowheads="1"/>
          </p:cNvSpPr>
          <p:nvPr/>
        </p:nvSpPr>
        <p:spPr>
          <a:xfrm>
            <a:off x="513161" y="2753147"/>
            <a:ext cx="7786578" cy="272849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Clr>
                <a:srgbClr val="C00000"/>
              </a:buClr>
              <a:defRPr/>
            </a:pPr>
            <a:r>
              <a:rPr lang="tr-TR" altLang="tr-TR" sz="2100" dirty="0">
                <a:latin typeface="Tahoma" panose="020B0604030504040204" pitchFamily="34" charset="0"/>
                <a:ea typeface="Tahoma" panose="020B0604030504040204" pitchFamily="34" charset="0"/>
                <a:cs typeface="Tahoma" panose="020B0604030504040204" pitchFamily="34" charset="0"/>
              </a:rPr>
              <a:t>Bu projede yapılacak çalışmalar, öğrencilerin, öğretmenlerin ilgi-ihtiyaçları ve velilerin geri bildirimleri dikkate alınarak yapılacaktır. Bu proje çerçevesinde öğretmenlerin mesleki gelişimlerine katkı sağlayıcı eğitimler düzenlenecektir. Öğretmenlerimiz sınıf ve okullarında gelişime ihtiyaç duyulan alanları veya çözülmesi gereken problemleri belirleyecek ve çözüm üretme konusunda </a:t>
            </a:r>
            <a:r>
              <a:rPr lang="tr-TR" altLang="tr-TR" sz="2100" dirty="0">
                <a:solidFill>
                  <a:srgbClr val="FF0000"/>
                </a:solidFill>
                <a:latin typeface="Tahoma" panose="020B0604030504040204" pitchFamily="34" charset="0"/>
                <a:ea typeface="Tahoma" panose="020B0604030504040204" pitchFamily="34" charset="0"/>
                <a:cs typeface="Tahoma" panose="020B0604030504040204" pitchFamily="34" charset="0"/>
              </a:rPr>
              <a:t>yenilikçi çalışmalar </a:t>
            </a:r>
            <a:r>
              <a:rPr lang="tr-TR" altLang="tr-TR" sz="2100" dirty="0">
                <a:latin typeface="Tahoma" panose="020B0604030504040204" pitchFamily="34" charset="0"/>
                <a:ea typeface="Tahoma" panose="020B0604030504040204" pitchFamily="34" charset="0"/>
                <a:cs typeface="Tahoma" panose="020B0604030504040204" pitchFamily="34" charset="0"/>
              </a:rPr>
              <a:t>planlayacaklardır</a:t>
            </a:r>
            <a:r>
              <a:rPr lang="tr-TR" altLang="tr-TR" sz="2100" b="1" dirty="0">
                <a:latin typeface="Tahoma" panose="020B0604030504040204" pitchFamily="34" charset="0"/>
                <a:ea typeface="Tahoma" panose="020B0604030504040204" pitchFamily="34" charset="0"/>
                <a:cs typeface="Tahoma" panose="020B0604030504040204" pitchFamily="34" charset="0"/>
              </a:rPr>
              <a:t>.</a:t>
            </a:r>
            <a:endParaRPr lang="tr-TR" altLang="tr-TR" sz="1800" b="1"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4" name="Düz Bağlayıcı 13"/>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122725" y="372707"/>
              <a:ext cx="1805201" cy="523220"/>
            </a:xfrm>
            <a:prstGeom prst="rect">
              <a:avLst/>
            </a:prstGeom>
            <a:noFill/>
          </p:spPr>
          <p:txBody>
            <a:bodyPr wrap="square" rtlCol="0">
              <a:spAutoFit/>
            </a:bodyPr>
            <a:lstStyle/>
            <a:p>
              <a:r>
                <a:rPr lang="tr-TR" sz="1400" dirty="0" smtClean="0">
                  <a:latin typeface="Phenomena" panose="00000500000000000000" pitchFamily="50" charset="-94"/>
                  <a:ea typeface="Tahoma" panose="020B0604030504040204" pitchFamily="34" charset="0"/>
                  <a:cs typeface="Tahoma" panose="020B0604030504040204" pitchFamily="34" charset="0"/>
                </a:rPr>
                <a:t>Uşak Eğitim’de İyi </a:t>
              </a:r>
            </a:p>
            <a:p>
              <a:r>
                <a:rPr lang="tr-TR" sz="1400" dirty="0" smtClean="0">
                  <a:latin typeface="Phenomena" panose="00000500000000000000" pitchFamily="50" charset="-94"/>
                  <a:ea typeface="Tahoma" panose="020B0604030504040204" pitchFamily="34" charset="0"/>
                  <a:cs typeface="Tahoma" panose="020B0604030504040204" pitchFamily="34" charset="0"/>
                </a:rPr>
                <a:t>Örnekler Finali 2018</a:t>
              </a:r>
              <a:endParaRPr lang="tr-TR" sz="1400" dirty="0">
                <a:latin typeface="Phenomena" panose="00000500000000000000" pitchFamily="50" charset="-94"/>
                <a:ea typeface="Tahoma" panose="020B0604030504040204" pitchFamily="34" charset="0"/>
                <a:cs typeface="Tahoma" panose="020B0604030504040204" pitchFamily="34" charset="0"/>
              </a:endParaRPr>
            </a:p>
          </p:txBody>
        </p:sp>
      </p:grpSp>
      <p:sp>
        <p:nvSpPr>
          <p:cNvPr id="17" name="Metin kutusu 16"/>
          <p:cNvSpPr txBox="1"/>
          <p:nvPr/>
        </p:nvSpPr>
        <p:spPr>
          <a:xfrm>
            <a:off x="1380836" y="1625599"/>
            <a:ext cx="6382327" cy="707886"/>
          </a:xfrm>
          <a:prstGeom prst="rect">
            <a:avLst/>
          </a:prstGeom>
          <a:noFill/>
        </p:spPr>
        <p:txBody>
          <a:bodyPr wrap="square" rtlCol="0">
            <a:spAutoFit/>
          </a:bodyPr>
          <a:lstStyle/>
          <a:p>
            <a:pPr algn="ctr"/>
            <a:r>
              <a:rPr lang="tr-TR" sz="4000" b="1" dirty="0" smtClean="0">
                <a:latin typeface="Tahoma" panose="020B0604030504040204" pitchFamily="34" charset="0"/>
                <a:ea typeface="Tahoma" panose="020B0604030504040204" pitchFamily="34" charset="0"/>
                <a:cs typeface="Tahoma" panose="020B0604030504040204" pitchFamily="34" charset="0"/>
              </a:rPr>
              <a:t>TEMEL YAKLAŞIM</a:t>
            </a:r>
            <a:endParaRPr lang="tr-TR" sz="4000" b="1" dirty="0">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627633909"/>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Rectangle 2"/>
          <p:cNvSpPr txBox="1">
            <a:spLocks/>
          </p:cNvSpPr>
          <p:nvPr/>
        </p:nvSpPr>
        <p:spPr>
          <a:xfrm>
            <a:off x="1427667" y="1647429"/>
            <a:ext cx="6172200" cy="85725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tr-TR" sz="3000" b="1" dirty="0">
                <a:solidFill>
                  <a:srgbClr val="000099"/>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Projenin Özel Hedefleri</a:t>
            </a:r>
          </a:p>
        </p:txBody>
      </p:sp>
      <p:sp>
        <p:nvSpPr>
          <p:cNvPr id="10" name="Rectangle 3"/>
          <p:cNvSpPr txBox="1">
            <a:spLocks/>
          </p:cNvSpPr>
          <p:nvPr/>
        </p:nvSpPr>
        <p:spPr>
          <a:xfrm>
            <a:off x="80962" y="2721772"/>
            <a:ext cx="8865611" cy="2730101"/>
          </a:xfrm>
          <a:prstGeom prst="rect">
            <a:avLst/>
          </a:prstGeom>
        </p:spPr>
        <p:txBody>
          <a:bodyPr vert="horz" lIns="68580" tIns="34290" rIns="68580" bIns="3429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57175" indent="-257175" algn="l">
              <a:buFont typeface="Arial" panose="020B0604020202020204" pitchFamily="34" charset="0"/>
              <a:buChar char="•"/>
            </a:pPr>
            <a:r>
              <a:rPr lang="tr-TR" altLang="tr-TR" sz="1800" dirty="0">
                <a:latin typeface="Tahoma" panose="020B0604030504040204" pitchFamily="34" charset="0"/>
                <a:ea typeface="Tahoma" panose="020B0604030504040204" pitchFamily="34" charset="0"/>
                <a:cs typeface="Tahoma" panose="020B0604030504040204" pitchFamily="34" charset="0"/>
              </a:rPr>
              <a:t>Öğrenci, öğretmen ve yöneticilerin eğitimin niteliğini artırmaya yönelik çalışmalar      yapmaya teşvik edilmesi,</a:t>
            </a:r>
          </a:p>
          <a:p>
            <a:pPr marL="257175" indent="-257175" algn="l">
              <a:buFont typeface="Arial" panose="020B0604020202020204" pitchFamily="34" charset="0"/>
              <a:buChar char="•"/>
            </a:pPr>
            <a:r>
              <a:rPr lang="tr-TR" altLang="tr-TR" sz="1800" dirty="0">
                <a:latin typeface="Tahoma" panose="020B0604030504040204" pitchFamily="34" charset="0"/>
                <a:ea typeface="Tahoma" panose="020B0604030504040204" pitchFamily="34" charset="0"/>
                <a:cs typeface="Tahoma" panose="020B0604030504040204" pitchFamily="34" charset="0"/>
              </a:rPr>
              <a:t>Eğitim-öğretim sürecinde kuruma katkı sağlayan, hizmet sunan tüm paydaşların daha  fazla katkı sağlamalarının ve daha kaliteli işbirliğinin teşvik edilmesi,</a:t>
            </a:r>
          </a:p>
          <a:p>
            <a:pPr marL="257175" indent="-257175" algn="l">
              <a:buFont typeface="Arial" panose="020B0604020202020204" pitchFamily="34" charset="0"/>
              <a:buChar char="•"/>
            </a:pPr>
            <a:r>
              <a:rPr lang="tr-TR" altLang="tr-TR" sz="1800" dirty="0">
                <a:latin typeface="Tahoma" panose="020B0604030504040204" pitchFamily="34" charset="0"/>
                <a:ea typeface="Tahoma" panose="020B0604030504040204" pitchFamily="34" charset="0"/>
                <a:cs typeface="Tahoma" panose="020B0604030504040204" pitchFamily="34" charset="0"/>
              </a:rPr>
              <a:t>Farklı ve yeni uygulamaları ortaya çıkararak eğitim-öğretimde yenilikçi yöntemlerin,</a:t>
            </a:r>
          </a:p>
          <a:p>
            <a:pPr algn="l"/>
            <a:r>
              <a:rPr lang="tr-TR" altLang="tr-TR" sz="1800" dirty="0">
                <a:latin typeface="Tahoma" panose="020B0604030504040204" pitchFamily="34" charset="0"/>
                <a:ea typeface="Tahoma" panose="020B0604030504040204" pitchFamily="34" charset="0"/>
                <a:cs typeface="Tahoma" panose="020B0604030504040204" pitchFamily="34" charset="0"/>
              </a:rPr>
              <a:t>    tekniklerin ve uygulamaların geliştirilmesine katkı sunmak,</a:t>
            </a:r>
          </a:p>
          <a:p>
            <a:pPr marL="257175" indent="-257175" algn="l">
              <a:buFont typeface="Arial" panose="020B0604020202020204" pitchFamily="34" charset="0"/>
              <a:buChar char="•"/>
            </a:pPr>
            <a:r>
              <a:rPr lang="tr-TR" altLang="tr-TR" sz="1800" dirty="0">
                <a:latin typeface="Tahoma" panose="020B0604030504040204" pitchFamily="34" charset="0"/>
                <a:ea typeface="Tahoma" panose="020B0604030504040204" pitchFamily="34" charset="0"/>
                <a:cs typeface="Tahoma" panose="020B0604030504040204" pitchFamily="34" charset="0"/>
              </a:rPr>
              <a:t> Proje sonunda ortaya çıkacak olan yenilikçi ve iyi örneklerin düzenlenecek olan</a:t>
            </a:r>
          </a:p>
          <a:p>
            <a:pPr algn="l"/>
            <a:r>
              <a:rPr lang="tr-TR" altLang="tr-TR" sz="1800" dirty="0">
                <a:latin typeface="Tahoma" panose="020B0604030504040204" pitchFamily="34" charset="0"/>
                <a:ea typeface="Tahoma" panose="020B0604030504040204" pitchFamily="34" charset="0"/>
                <a:cs typeface="Tahoma" panose="020B0604030504040204" pitchFamily="34" charset="0"/>
              </a:rPr>
              <a:t>     </a:t>
            </a:r>
            <a:r>
              <a:rPr lang="tr-TR" altLang="tr-TR" sz="1800" b="1" dirty="0">
                <a:solidFill>
                  <a:srgbClr val="FF0000"/>
                </a:solidFill>
                <a:latin typeface="Tahoma" panose="020B0604030504040204" pitchFamily="34" charset="0"/>
                <a:ea typeface="Tahoma" panose="020B0604030504040204" pitchFamily="34" charset="0"/>
                <a:cs typeface="Tahoma" panose="020B0604030504040204" pitchFamily="34" charset="0"/>
              </a:rPr>
              <a:t>1.Uşak Bilim ve Eğitim Fuarı</a:t>
            </a:r>
            <a:r>
              <a:rPr lang="tr-TR" altLang="tr-TR" sz="1800" b="1" dirty="0">
                <a:latin typeface="Tahoma" panose="020B0604030504040204" pitchFamily="34" charset="0"/>
                <a:ea typeface="Tahoma" panose="020B0604030504040204" pitchFamily="34" charset="0"/>
                <a:cs typeface="Tahoma" panose="020B0604030504040204" pitchFamily="34" charset="0"/>
              </a:rPr>
              <a:t>’</a:t>
            </a:r>
            <a:r>
              <a:rPr lang="tr-TR" altLang="tr-TR" sz="1800" dirty="0">
                <a:latin typeface="Tahoma" panose="020B0604030504040204" pitchFamily="34" charset="0"/>
                <a:ea typeface="Tahoma" panose="020B0604030504040204" pitchFamily="34" charset="0"/>
                <a:cs typeface="Tahoma" panose="020B0604030504040204" pitchFamily="34" charset="0"/>
              </a:rPr>
              <a:t>nda</a:t>
            </a:r>
            <a:r>
              <a:rPr lang="tr-TR" altLang="tr-TR" sz="1800" b="1" dirty="0">
                <a:latin typeface="Tahoma" panose="020B0604030504040204" pitchFamily="34" charset="0"/>
                <a:ea typeface="Tahoma" panose="020B0604030504040204" pitchFamily="34" charset="0"/>
                <a:cs typeface="Tahoma" panose="020B0604030504040204" pitchFamily="34" charset="0"/>
              </a:rPr>
              <a:t> </a:t>
            </a:r>
            <a:r>
              <a:rPr lang="tr-TR" altLang="tr-TR" sz="1800" dirty="0">
                <a:latin typeface="Tahoma" panose="020B0604030504040204" pitchFamily="34" charset="0"/>
                <a:ea typeface="Tahoma" panose="020B0604030504040204" pitchFamily="34" charset="0"/>
                <a:cs typeface="Tahoma" panose="020B0604030504040204" pitchFamily="34" charset="0"/>
              </a:rPr>
              <a:t>sergilenerek tüm okullarda yaygınlaşmasını</a:t>
            </a:r>
          </a:p>
          <a:p>
            <a:pPr algn="l"/>
            <a:r>
              <a:rPr lang="tr-TR" altLang="tr-TR" sz="1800" dirty="0">
                <a:latin typeface="Tahoma" panose="020B0604030504040204" pitchFamily="34" charset="0"/>
                <a:ea typeface="Tahoma" panose="020B0604030504040204" pitchFamily="34" charset="0"/>
                <a:cs typeface="Tahoma" panose="020B0604030504040204" pitchFamily="34" charset="0"/>
              </a:rPr>
              <a:t>      sağlamaktır.</a:t>
            </a:r>
          </a:p>
        </p:txBody>
      </p:sp>
      <p:grpSp>
        <p:nvGrpSpPr>
          <p:cNvPr id="8" name="Grup 7"/>
          <p:cNvGrpSpPr/>
          <p:nvPr/>
        </p:nvGrpSpPr>
        <p:grpSpPr>
          <a:xfrm>
            <a:off x="0" y="129308"/>
            <a:ext cx="9144000" cy="6729896"/>
            <a:chOff x="0" y="129308"/>
            <a:chExt cx="9144000" cy="6729896"/>
          </a:xfrm>
        </p:grpSpPr>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4" name="Düz Bağlayıcı 13"/>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1865815298"/>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Rectangle 2"/>
          <p:cNvSpPr txBox="1">
            <a:spLocks/>
          </p:cNvSpPr>
          <p:nvPr/>
        </p:nvSpPr>
        <p:spPr>
          <a:xfrm>
            <a:off x="1185852" y="1756822"/>
            <a:ext cx="6755400" cy="85725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tr-TR" sz="3000" b="1" dirty="0">
                <a:solidFill>
                  <a:srgbClr val="000099"/>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Uygulama Adımları</a:t>
            </a:r>
          </a:p>
        </p:txBody>
      </p:sp>
      <p:sp>
        <p:nvSpPr>
          <p:cNvPr id="10" name="Rectangle 3"/>
          <p:cNvSpPr txBox="1">
            <a:spLocks/>
          </p:cNvSpPr>
          <p:nvPr/>
        </p:nvSpPr>
        <p:spPr>
          <a:xfrm>
            <a:off x="194830" y="2717456"/>
            <a:ext cx="8860847" cy="273441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altLang="tr-TR" sz="1800" dirty="0">
                <a:latin typeface="Tahoma" panose="020B0604030504040204" pitchFamily="34" charset="0"/>
                <a:ea typeface="Tahoma" panose="020B0604030504040204" pitchFamily="34" charset="0"/>
                <a:cs typeface="Tahoma" panose="020B0604030504040204" pitchFamily="34" charset="0"/>
              </a:rPr>
              <a:t>	</a:t>
            </a:r>
            <a:r>
              <a:rPr lang="tr-TR" altLang="tr-TR" sz="1800" b="1" u="sng" dirty="0">
                <a:latin typeface="Tahoma" panose="020B0604030504040204" pitchFamily="34" charset="0"/>
                <a:ea typeface="Tahoma" panose="020B0604030504040204" pitchFamily="34" charset="0"/>
                <a:cs typeface="Tahoma" panose="020B0604030504040204" pitchFamily="34" charset="0"/>
              </a:rPr>
              <a:t>1. ADIM: Okulların Güçlü ve Zayıf Yönlerinin Tespitine Yönelik Anketlerin Uygulanması ve Analizi</a:t>
            </a:r>
          </a:p>
          <a:p>
            <a:endParaRPr lang="tr-TR" altLang="tr-TR" sz="1800" dirty="0">
              <a:latin typeface="Tahoma" panose="020B0604030504040204" pitchFamily="34" charset="0"/>
              <a:ea typeface="Tahoma" panose="020B0604030504040204" pitchFamily="34" charset="0"/>
              <a:cs typeface="Tahoma" panose="020B0604030504040204" pitchFamily="34" charset="0"/>
            </a:endParaRPr>
          </a:p>
          <a:p>
            <a:pPr algn="just">
              <a:buClr>
                <a:schemeClr val="accent2"/>
              </a:buClr>
            </a:pPr>
            <a:r>
              <a:rPr lang="tr-TR" sz="1800" dirty="0">
                <a:latin typeface="Tahoma" panose="020B0604030504040204" pitchFamily="34" charset="0"/>
                <a:ea typeface="Tahoma" panose="020B0604030504040204" pitchFamily="34" charset="0"/>
                <a:cs typeface="Tahoma" panose="020B0604030504040204" pitchFamily="34" charset="0"/>
              </a:rPr>
              <a:t>Anketler, okulda oluşturulacak örneklem grubuna uygulanmak suretiyle; veli, okul, öğrenci ve öğretmen başlıkları altında zayıf yönler/sorunlar ve gelişime açık alanlar şeklinde tespit edilecektir. Çözüm önerileri hakkında tüm paydaşların görüşlerinin alınması sağlanacaktır. Bu sorunların tespitinden sonra öncelik sırasına göre en önemliden daha az önemliye doğru konu başlıkları arasında </a:t>
            </a:r>
            <a:r>
              <a:rPr lang="tr-TR" sz="1800" dirty="0" err="1">
                <a:latin typeface="Tahoma" panose="020B0604030504040204" pitchFamily="34" charset="0"/>
                <a:ea typeface="Tahoma" panose="020B0604030504040204" pitchFamily="34" charset="0"/>
                <a:cs typeface="Tahoma" panose="020B0604030504040204" pitchFamily="34" charset="0"/>
              </a:rPr>
              <a:t>önceliklendirme</a:t>
            </a:r>
            <a:r>
              <a:rPr lang="tr-TR" sz="1800" dirty="0">
                <a:latin typeface="Tahoma" panose="020B0604030504040204" pitchFamily="34" charset="0"/>
                <a:ea typeface="Tahoma" panose="020B0604030504040204" pitchFamily="34" charset="0"/>
                <a:cs typeface="Tahoma" panose="020B0604030504040204" pitchFamily="34" charset="0"/>
              </a:rPr>
              <a:t> yapılacak; hangi konular üzerine proje yapılması gerektiği karara bağlanacaktır</a:t>
            </a:r>
            <a:endParaRPr lang="tr-TR" altLang="tr-TR" sz="1800"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9308"/>
            <a:ext cx="9144000" cy="6729896"/>
            <a:chOff x="0" y="129308"/>
            <a:chExt cx="9144000" cy="6729896"/>
          </a:xfrm>
        </p:grpSpPr>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4" name="Düz Bağlayıcı 13"/>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35402215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İçerik Yer Tutucusu 2"/>
          <p:cNvSpPr txBox="1">
            <a:spLocks/>
          </p:cNvSpPr>
          <p:nvPr/>
        </p:nvSpPr>
        <p:spPr>
          <a:xfrm>
            <a:off x="188119" y="2657475"/>
            <a:ext cx="8758454" cy="279439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chemeClr val="accent2"/>
              </a:buClr>
            </a:pPr>
            <a:r>
              <a:rPr lang="tr-TR" altLang="tr-TR" sz="1800" b="1" u="sng" dirty="0">
                <a:latin typeface="Tahoma" panose="020B0604030504040204" pitchFamily="34" charset="0"/>
                <a:ea typeface="Tahoma" panose="020B0604030504040204" pitchFamily="34" charset="0"/>
                <a:cs typeface="Tahoma" panose="020B0604030504040204" pitchFamily="34" charset="0"/>
              </a:rPr>
              <a:t>2. ADIM: Mesleki Gelişim Seminerleri</a:t>
            </a:r>
          </a:p>
          <a:p>
            <a:pPr algn="l">
              <a:buClr>
                <a:schemeClr val="accent2"/>
              </a:buClr>
            </a:pPr>
            <a:endParaRPr lang="tr-TR" altLang="tr-TR" sz="1800" dirty="0">
              <a:latin typeface="Tahoma" panose="020B0604030504040204" pitchFamily="34" charset="0"/>
              <a:ea typeface="Tahoma" panose="020B0604030504040204" pitchFamily="34" charset="0"/>
              <a:cs typeface="Tahoma" panose="020B0604030504040204" pitchFamily="34" charset="0"/>
            </a:endParaRPr>
          </a:p>
          <a:p>
            <a:pPr algn="l">
              <a:buClr>
                <a:schemeClr val="accent2"/>
              </a:buClr>
            </a:pPr>
            <a:r>
              <a:rPr lang="tr-TR" altLang="tr-TR" sz="1800" dirty="0">
                <a:latin typeface="Tahoma" panose="020B0604030504040204" pitchFamily="34" charset="0"/>
                <a:ea typeface="Tahoma" panose="020B0604030504040204" pitchFamily="34" charset="0"/>
                <a:cs typeface="Tahoma" panose="020B0604030504040204" pitchFamily="34" charset="0"/>
              </a:rPr>
              <a:t>Projeye katılan gönüllü öğretmenlerimiz süreç içerisinde çeşitli alanlarda uzmanlar tarafından verilecek eğitimlere davet edilecektir. Böylelikle öğretmenlerimiz mesleki yeterliliklerini geliştirme fırsatı elde edeceklerdir. Bu kapsamda öğretmenlerimiz Müdürlüğümüze kendi eğitim taleplerini AR-GE Birimi’ne sunabilecek ve o doğrultuda çalışmalar yapılacaktır.</a:t>
            </a:r>
          </a:p>
          <a:p>
            <a:pPr>
              <a:buClr>
                <a:srgbClr val="CC3300"/>
              </a:buClr>
              <a:buFontTx/>
              <a:buChar char="•"/>
            </a:pPr>
            <a:endParaRPr lang="tr-TR" altLang="tr-TR" sz="2100"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up 7"/>
          <p:cNvGrpSpPr/>
          <p:nvPr/>
        </p:nvGrpSpPr>
        <p:grpSpPr>
          <a:xfrm>
            <a:off x="0" y="128104"/>
            <a:ext cx="9144000" cy="6729896"/>
            <a:chOff x="0" y="129308"/>
            <a:chExt cx="9144000" cy="6729896"/>
          </a:xfrm>
        </p:grpSpPr>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3" name="Düz Bağlayıcı 12"/>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451045595"/>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Title 1"/>
          <p:cNvSpPr txBox="1">
            <a:spLocks/>
          </p:cNvSpPr>
          <p:nvPr/>
        </p:nvSpPr>
        <p:spPr>
          <a:xfrm>
            <a:off x="1185852" y="2103239"/>
            <a:ext cx="6172200" cy="85725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tr-TR" sz="2700" b="1" dirty="0">
              <a:solidFill>
                <a:srgbClr val="000099"/>
              </a:solidFill>
              <a:effectLst>
                <a:outerShdw blurRad="38100" dist="38100" dir="2700000" algn="tl">
                  <a:srgbClr val="C0C0C0"/>
                </a:outerShdw>
              </a:effectLst>
              <a:latin typeface="Comic Sans MS" pitchFamily="66" charset="0"/>
            </a:endParaRPr>
          </a:p>
        </p:txBody>
      </p:sp>
      <p:sp>
        <p:nvSpPr>
          <p:cNvPr id="10" name="Content Placeholder 2"/>
          <p:cNvSpPr txBox="1">
            <a:spLocks/>
          </p:cNvSpPr>
          <p:nvPr/>
        </p:nvSpPr>
        <p:spPr>
          <a:xfrm>
            <a:off x="342900" y="2483749"/>
            <a:ext cx="8338705" cy="296812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buClr>
                <a:schemeClr val="accent2"/>
              </a:buClr>
            </a:pPr>
            <a:r>
              <a:rPr lang="tr-TR" altLang="tr-TR" sz="2100" b="1" u="sng" dirty="0" smtClean="0">
                <a:latin typeface="Tahoma" panose="020B0604030504040204" pitchFamily="34" charset="0"/>
                <a:ea typeface="Tahoma" panose="020B0604030504040204" pitchFamily="34" charset="0"/>
                <a:cs typeface="Tahoma" panose="020B0604030504040204" pitchFamily="34" charset="0"/>
              </a:rPr>
              <a:t>3</a:t>
            </a:r>
            <a:r>
              <a:rPr lang="tr-TR" altLang="tr-TR" sz="2100" b="1" u="sng" dirty="0">
                <a:latin typeface="Tahoma" panose="020B0604030504040204" pitchFamily="34" charset="0"/>
                <a:ea typeface="Tahoma" panose="020B0604030504040204" pitchFamily="34" charset="0"/>
                <a:cs typeface="Tahoma" panose="020B0604030504040204" pitchFamily="34" charset="0"/>
              </a:rPr>
              <a:t>. ADIM: Okullarda Projelerin Uygulanması</a:t>
            </a:r>
          </a:p>
        </p:txBody>
      </p:sp>
      <p:sp>
        <p:nvSpPr>
          <p:cNvPr id="5" name="Dikdörtgen 4"/>
          <p:cNvSpPr/>
          <p:nvPr/>
        </p:nvSpPr>
        <p:spPr>
          <a:xfrm>
            <a:off x="249283" y="3181489"/>
            <a:ext cx="7149314" cy="1708160"/>
          </a:xfrm>
          <a:prstGeom prst="rect">
            <a:avLst/>
          </a:prstGeom>
        </p:spPr>
        <p:txBody>
          <a:bodyPr wrap="square">
            <a:spAutoFit/>
          </a:bodyPr>
          <a:lstStyle/>
          <a:p>
            <a:pPr algn="just"/>
            <a:endParaRPr lang="tr-TR" sz="2100" dirty="0">
              <a:latin typeface="Tahoma" panose="020B0604030504040204" pitchFamily="34" charset="0"/>
              <a:ea typeface="Tahoma" panose="020B0604030504040204" pitchFamily="34" charset="0"/>
              <a:cs typeface="Tahoma" panose="020B0604030504040204" pitchFamily="34" charset="0"/>
            </a:endParaRPr>
          </a:p>
          <a:p>
            <a:pPr algn="just"/>
            <a:r>
              <a:rPr lang="tr-TR" sz="2100" dirty="0">
                <a:latin typeface="Comic Sans MS" panose="030F0702030302020204" pitchFamily="66" charset="0"/>
              </a:rPr>
              <a:t>Öğretmenlerimizin yaptıkları analizler neticesinde ve kendilerinin belirledikleri bir alanda yapmak istedikleri projeleri uygulaması </a:t>
            </a:r>
            <a:r>
              <a:rPr lang="tr-TR" sz="2100" dirty="0">
                <a:latin typeface="Tahoma" panose="020B0604030504040204" pitchFamily="34" charset="0"/>
                <a:ea typeface="Tahoma" panose="020B0604030504040204" pitchFamily="34" charset="0"/>
                <a:cs typeface="Tahoma" panose="020B0604030504040204" pitchFamily="34" charset="0"/>
              </a:rPr>
              <a:t>sağlanacak</a:t>
            </a:r>
            <a:r>
              <a:rPr lang="tr-TR" sz="2100" dirty="0">
                <a:latin typeface="Comic Sans MS" panose="030F0702030302020204" pitchFamily="66" charset="0"/>
              </a:rPr>
              <a:t> ve takvime uygun şekilde projeler sonuçlandırılacaktır.</a:t>
            </a:r>
          </a:p>
        </p:txBody>
      </p:sp>
      <p:grpSp>
        <p:nvGrpSpPr>
          <p:cNvPr id="12" name="Grup 11"/>
          <p:cNvGrpSpPr/>
          <p:nvPr/>
        </p:nvGrpSpPr>
        <p:grpSpPr>
          <a:xfrm>
            <a:off x="0" y="129308"/>
            <a:ext cx="9144000" cy="6729896"/>
            <a:chOff x="0" y="129308"/>
            <a:chExt cx="9144000" cy="6729896"/>
          </a:xfrm>
        </p:grpSpPr>
        <p:pic>
          <p:nvPicPr>
            <p:cNvPr id="13"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4" name="Resim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5" name="Düz Bağlayıcı 14"/>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Metin kutusu 16"/>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3863874504"/>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1 Başlık"/>
          <p:cNvSpPr txBox="1">
            <a:spLocks/>
          </p:cNvSpPr>
          <p:nvPr/>
        </p:nvSpPr>
        <p:spPr>
          <a:xfrm>
            <a:off x="426027" y="2011893"/>
            <a:ext cx="8156772" cy="750081"/>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100" b="1" u="sng" dirty="0">
                <a:latin typeface="Tahoma" panose="020B0604030504040204" pitchFamily="34" charset="0"/>
                <a:ea typeface="Tahoma" panose="020B0604030504040204" pitchFamily="34" charset="0"/>
                <a:cs typeface="Tahoma" panose="020B0604030504040204" pitchFamily="34" charset="0"/>
              </a:rPr>
              <a:t>4.ADIM: Proje Raporlarının Hazırlanması ve Gönderilmesi</a:t>
            </a:r>
          </a:p>
        </p:txBody>
      </p:sp>
      <p:sp>
        <p:nvSpPr>
          <p:cNvPr id="10" name="2 İçerik Yer Tutucusu"/>
          <p:cNvSpPr txBox="1">
            <a:spLocks/>
          </p:cNvSpPr>
          <p:nvPr/>
        </p:nvSpPr>
        <p:spPr>
          <a:xfrm>
            <a:off x="426027" y="2531065"/>
            <a:ext cx="8525741" cy="188213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135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
            <a:endParaRPr lang="tr-TR" sz="1350" dirty="0">
              <a:latin typeface="Tahoma" panose="020B0604030504040204" pitchFamily="34" charset="0"/>
              <a:ea typeface="Tahoma" panose="020B0604030504040204" pitchFamily="34" charset="0"/>
              <a:cs typeface="Tahoma" panose="020B0604030504040204" pitchFamily="34" charset="0"/>
            </a:endParaRPr>
          </a:p>
          <a:p>
            <a:pPr algn="just"/>
            <a:r>
              <a:rPr lang="tr-TR" sz="1800" dirty="0">
                <a:latin typeface="Tahoma" panose="020B0604030504040204" pitchFamily="34" charset="0"/>
                <a:ea typeface="Tahoma" panose="020B0604030504040204" pitchFamily="34" charset="0"/>
                <a:cs typeface="Tahoma" panose="020B0604030504040204" pitchFamily="34" charset="0"/>
              </a:rPr>
              <a:t>Proje uygulamaları tamamlandığında belirlenen formata uygun hazırlanacak raporlar müdürlüğümüz AR-GE Birimi sitesinde sunulacak olan linke tıklanarak özel bir yazılıma </a:t>
            </a:r>
            <a:r>
              <a:rPr lang="tr-TR" sz="1800" dirty="0">
                <a:solidFill>
                  <a:srgbClr val="FF0000"/>
                </a:solidFill>
                <a:latin typeface="Tahoma" panose="020B0604030504040204" pitchFamily="34" charset="0"/>
                <a:ea typeface="Tahoma" panose="020B0604030504040204" pitchFamily="34" charset="0"/>
                <a:cs typeface="Tahoma" panose="020B0604030504040204" pitchFamily="34" charset="0"/>
              </a:rPr>
              <a:t>online</a:t>
            </a:r>
            <a:r>
              <a:rPr lang="tr-TR" sz="1800" dirty="0">
                <a:latin typeface="Tahoma" panose="020B0604030504040204" pitchFamily="34" charset="0"/>
                <a:ea typeface="Tahoma" panose="020B0604030504040204" pitchFamily="34" charset="0"/>
                <a:cs typeface="Tahoma" panose="020B0604030504040204" pitchFamily="34" charset="0"/>
              </a:rPr>
              <a:t> olarak yüklenecektir. Böylelikle formatta karışıklık olmasının önüne geçilecektir; raporların gönderilmesi kolaylaştırılacaktır.</a:t>
            </a:r>
          </a:p>
        </p:txBody>
      </p:sp>
      <p:grpSp>
        <p:nvGrpSpPr>
          <p:cNvPr id="8" name="Grup 7"/>
          <p:cNvGrpSpPr/>
          <p:nvPr/>
        </p:nvGrpSpPr>
        <p:grpSpPr>
          <a:xfrm>
            <a:off x="0" y="129308"/>
            <a:ext cx="9144000" cy="6729896"/>
            <a:chOff x="0" y="129308"/>
            <a:chExt cx="9144000" cy="6729896"/>
          </a:xfrm>
        </p:grpSpPr>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60340"/>
              <a:ext cx="9144000" cy="2098864"/>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283" y="240145"/>
              <a:ext cx="659994" cy="655782"/>
            </a:xfrm>
            <a:prstGeom prst="rect">
              <a:avLst/>
            </a:prstGeom>
          </p:spPr>
        </p:pic>
        <p:cxnSp>
          <p:nvCxnSpPr>
            <p:cNvPr id="14" name="Düz Bağlayıcı 13"/>
            <p:cNvCxnSpPr/>
            <p:nvPr/>
          </p:nvCxnSpPr>
          <p:spPr>
            <a:xfrm>
              <a:off x="1016001" y="129308"/>
              <a:ext cx="0" cy="895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122726" y="372707"/>
              <a:ext cx="1524000" cy="523220"/>
            </a:xfrm>
            <a:prstGeom prst="rect">
              <a:avLst/>
            </a:prstGeom>
            <a:noFill/>
          </p:spPr>
          <p:txBody>
            <a:bodyPr wrap="square" rtlCol="0">
              <a:spAutoFit/>
            </a:bodyPr>
            <a:lstStyle/>
            <a:p>
              <a:r>
                <a:rPr lang="tr-TR" sz="1400" dirty="0" smtClean="0">
                  <a:latin typeface="Phenomena" panose="00000500000000000000" pitchFamily="50" charset="-94"/>
                </a:rPr>
                <a:t>Uşak Eğitim’de İyi </a:t>
              </a:r>
            </a:p>
            <a:p>
              <a:r>
                <a:rPr lang="tr-TR" sz="1400" dirty="0" smtClean="0">
                  <a:latin typeface="Phenomena" panose="00000500000000000000" pitchFamily="50" charset="-94"/>
                </a:rPr>
                <a:t>Örnekler Finali 2018</a:t>
              </a:r>
              <a:endParaRPr lang="tr-TR" sz="1400" dirty="0">
                <a:latin typeface="Phenomena" panose="00000500000000000000" pitchFamily="50" charset="-94"/>
              </a:endParaRPr>
            </a:p>
          </p:txBody>
        </p:sp>
      </p:grpSp>
    </p:spTree>
    <p:custDataLst>
      <p:tags r:id="rId1"/>
    </p:custDataLst>
    <p:extLst>
      <p:ext uri="{BB962C8B-B14F-4D97-AF65-F5344CB8AC3E}">
        <p14:creationId xmlns:p14="http://schemas.microsoft.com/office/powerpoint/2010/main" val="2582055306"/>
      </p:ext>
    </p:extLst>
  </p:cSld>
  <p:clrMapOvr>
    <a:masterClrMapping/>
  </p:clrMapOvr>
  <p:transition spd="slow">
    <p:cu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813</TotalTime>
  <Words>1511</Words>
  <Application>Microsoft Office PowerPoint</Application>
  <PresentationFormat>Ekran Gösterisi (4:3)</PresentationFormat>
  <Paragraphs>201</Paragraphs>
  <Slides>33</Slides>
  <Notes>29</Notes>
  <HiddenSlides>1</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Arial</vt:lpstr>
      <vt:lpstr>Calibri</vt:lpstr>
      <vt:lpstr>Calibri Light</vt:lpstr>
      <vt:lpstr>Comic Sans MS</vt:lpstr>
      <vt:lpstr>Cuprum</vt:lpstr>
      <vt:lpstr>Phenomena</vt:lpstr>
      <vt:lpstr>Tahoma</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42</cp:revision>
  <dcterms:created xsi:type="dcterms:W3CDTF">2017-11-13T08:18:05Z</dcterms:created>
  <dcterms:modified xsi:type="dcterms:W3CDTF">2017-11-24T06:51:12Z</dcterms:modified>
</cp:coreProperties>
</file>